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5"/>
    <p:sldMasterId id="2147483740" r:id="rId6"/>
    <p:sldMasterId id="214748374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Lst>
  <p:sldSz cy="5143500" cx="9144000"/>
  <p:notesSz cx="6858000" cy="9144000"/>
  <p:embeddedFontLst>
    <p:embeddedFont>
      <p:font typeface="Inter SemiBold"/>
      <p:regular r:id="rId23"/>
      <p:bold r:id="rId24"/>
      <p:italic r:id="rId25"/>
      <p:boldItalic r:id="rId26"/>
    </p:embeddedFont>
    <p:embeddedFont>
      <p:font typeface="Inter Light"/>
      <p:regular r:id="rId27"/>
      <p:bold r:id="rId28"/>
      <p:italic r:id="rId29"/>
      <p:boldItalic r:id="rId30"/>
    </p:embeddedFont>
    <p:embeddedFont>
      <p:font typeface="Roboto"/>
      <p:regular r:id="rId31"/>
      <p:bold r:id="rId32"/>
      <p:italic r:id="rId33"/>
      <p:boldItalic r:id="rId34"/>
    </p:embeddedFont>
    <p:embeddedFont>
      <p:font typeface="Inter"/>
      <p:regular r:id="rId35"/>
      <p:bold r:id="rId36"/>
      <p:italic r:id="rId37"/>
      <p:boldItalic r:id="rId38"/>
    </p:embeddedFont>
    <p:embeddedFont>
      <p:font typeface="Roboto Mono"/>
      <p:regular r:id="rId39"/>
      <p:bold r:id="rId40"/>
      <p:italic r:id="rId41"/>
      <p:boldItalic r:id="rId42"/>
    </p:embeddedFont>
    <p:embeddedFont>
      <p:font typeface="Inter Medium"/>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A30C64-8D00-4FFF-82CD-00610DBA1154}">
  <a:tblStyle styleId="{20A30C64-8D00-4FFF-82CD-00610DBA11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208BEFA-E291-40C6-9318-6AC7D271BE7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2.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4.xml"/><Relationship Id="rId44" Type="http://schemas.openxmlformats.org/officeDocument/2006/relationships/font" Target="fonts/InterMedium-bold.fntdata"/><Relationship Id="rId21" Type="http://schemas.openxmlformats.org/officeDocument/2006/relationships/slide" Target="slides/slide13.xml"/><Relationship Id="rId43" Type="http://schemas.openxmlformats.org/officeDocument/2006/relationships/font" Target="fonts/InterMedium-regular.fntdata"/><Relationship Id="rId24" Type="http://schemas.openxmlformats.org/officeDocument/2006/relationships/font" Target="fonts/InterSemiBold-bold.fntdata"/><Relationship Id="rId46" Type="http://schemas.openxmlformats.org/officeDocument/2006/relationships/font" Target="fonts/InterMedium-boldItalic.fntdata"/><Relationship Id="rId23" Type="http://schemas.openxmlformats.org/officeDocument/2006/relationships/font" Target="fonts/InterSemiBold-regular.fntdata"/><Relationship Id="rId45" Type="http://schemas.openxmlformats.org/officeDocument/2006/relationships/font" Target="fonts/Inter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InterSemiBold-boldItalic.fntdata"/><Relationship Id="rId25" Type="http://schemas.openxmlformats.org/officeDocument/2006/relationships/font" Target="fonts/InterSemiBold-italic.fntdata"/><Relationship Id="rId28" Type="http://schemas.openxmlformats.org/officeDocument/2006/relationships/font" Target="fonts/InterLight-bold.fntdata"/><Relationship Id="rId27" Type="http://schemas.openxmlformats.org/officeDocument/2006/relationships/font" Target="fonts/Inter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InterLight-italic.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regular.fntdata"/><Relationship Id="rId30" Type="http://schemas.openxmlformats.org/officeDocument/2006/relationships/font" Target="fonts/InterLight-boldItalic.fntdata"/><Relationship Id="rId11" Type="http://schemas.openxmlformats.org/officeDocument/2006/relationships/slide" Target="slides/slide3.xml"/><Relationship Id="rId33" Type="http://schemas.openxmlformats.org/officeDocument/2006/relationships/font" Target="fonts/Roboto-italic.fntdata"/><Relationship Id="rId10" Type="http://schemas.openxmlformats.org/officeDocument/2006/relationships/slide" Target="slides/slide2.xml"/><Relationship Id="rId32" Type="http://schemas.openxmlformats.org/officeDocument/2006/relationships/font" Target="fonts/Roboto-bold.fntdata"/><Relationship Id="rId13" Type="http://schemas.openxmlformats.org/officeDocument/2006/relationships/slide" Target="slides/slide5.xml"/><Relationship Id="rId35" Type="http://schemas.openxmlformats.org/officeDocument/2006/relationships/font" Target="fonts/Inter-regular.fntdata"/><Relationship Id="rId12" Type="http://schemas.openxmlformats.org/officeDocument/2006/relationships/slide" Target="slides/slide4.xml"/><Relationship Id="rId34" Type="http://schemas.openxmlformats.org/officeDocument/2006/relationships/font" Target="fonts/Roboto-boldItalic.fntdata"/><Relationship Id="rId15" Type="http://schemas.openxmlformats.org/officeDocument/2006/relationships/slide" Target="slides/slide7.xml"/><Relationship Id="rId37" Type="http://schemas.openxmlformats.org/officeDocument/2006/relationships/font" Target="fonts/Inter-italic.fntdata"/><Relationship Id="rId14" Type="http://schemas.openxmlformats.org/officeDocument/2006/relationships/slide" Target="slides/slide6.xml"/><Relationship Id="rId36" Type="http://schemas.openxmlformats.org/officeDocument/2006/relationships/font" Target="fonts/Inter-bold.fntdata"/><Relationship Id="rId17" Type="http://schemas.openxmlformats.org/officeDocument/2006/relationships/slide" Target="slides/slide9.xml"/><Relationship Id="rId39" Type="http://schemas.openxmlformats.org/officeDocument/2006/relationships/font" Target="fonts/RobotoMono-regular.fntdata"/><Relationship Id="rId16" Type="http://schemas.openxmlformats.org/officeDocument/2006/relationships/slide" Target="slides/slide8.xml"/><Relationship Id="rId38" Type="http://schemas.openxmlformats.org/officeDocument/2006/relationships/font" Target="fonts/Inter-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a.com/chart/30109/fitness-app-penetration-rate-and-market-share-united-stat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327ef6a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327ef6a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 </a:t>
            </a:r>
            <a:r>
              <a:rPr i="1" lang="en">
                <a:solidFill>
                  <a:schemeClr val="dk1"/>
                </a:solidFill>
              </a:rPr>
              <a:t>What if your fitness journey wasn’t just another app—but instead a coach, a motivator, and a community, all tailored to you? At Peak Potential, we’re leveraging advanced technology, psychology, and creativity to create a fitness experience that </a:t>
            </a:r>
            <a:r>
              <a:rPr b="1" i="1" lang="en">
                <a:solidFill>
                  <a:schemeClr val="dk1"/>
                </a:solidFill>
              </a:rPr>
              <a:t>adapts, evolves, and challenges you</a:t>
            </a:r>
            <a:r>
              <a:rPr i="1" lang="en">
                <a:solidFill>
                  <a:schemeClr val="dk1"/>
                </a:solidFill>
              </a:rPr>
              <a:t> like never before. We make </a:t>
            </a:r>
            <a:r>
              <a:rPr b="1" i="1" lang="en">
                <a:solidFill>
                  <a:schemeClr val="dk1"/>
                </a:solidFill>
              </a:rPr>
              <a:t>staying active engaging and effective</a:t>
            </a:r>
            <a:r>
              <a:rPr i="1" lang="en">
                <a:solidFill>
                  <a:schemeClr val="dk1"/>
                </a:solidFill>
              </a:rPr>
              <a:t>. And Today we are going to walk </a:t>
            </a:r>
            <a:r>
              <a:rPr i="1" lang="en">
                <a:solidFill>
                  <a:schemeClr val="dk1"/>
                </a:solidFill>
              </a:rPr>
              <a:t>through</a:t>
            </a:r>
            <a:r>
              <a:rPr i="1" lang="en">
                <a:solidFill>
                  <a:schemeClr val="dk1"/>
                </a:solidFill>
              </a:rPr>
              <a:t> out </a:t>
            </a:r>
            <a:r>
              <a:rPr i="1" lang="en">
                <a:solidFill>
                  <a:schemeClr val="dk1"/>
                </a:solidFill>
              </a:rPr>
              <a:t>product</a:t>
            </a:r>
            <a:r>
              <a:rPr i="1" lang="en">
                <a:solidFill>
                  <a:schemeClr val="dk1"/>
                </a:solidFill>
              </a:rPr>
              <a:t> —let’s get started."</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3282afbbf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3282afbbf5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Aly: Our revenue model follows a freemium approach, offering a free tier with limited features and a premium subscription at $14.99/month or $125/year, unlocking personalized coaching, advanced analytics, and habit-building tools. We aim for 3,000 signups in 3 months and 10,000+ in year one, with an activation rate of 50% completing their first workout plan in 7 days, increasing to 65% by month 6. Retention is a key focus, targeting 40% (30-day) and 25% (90-day) retention at launch, improving to 50% and 35% within a year. We project a 5% churn rate initially, reducing to 3% by month 9, with an ARPU of $6 at launch, growing to $8 by year one. Our LTV:CAC ratio starts at 3:1, reaching 4:1 by year two, with CAC dropping from $50 to $35. Workout completion is expected to hit 60% logging 3+ workouts per week by month 3, and 70% by month 9, while referral signups grow from 20% to 35% in a year. We anticipate breaking even in year two by increasing engagement, retention, and referrals while optimizing user value and acquisition costs, positioning Peak Potential as a sustainable leader in fitness technology.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327ef6a9c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327ef6a9c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Avi: </a:t>
            </a:r>
            <a:r>
              <a:rPr b="1" lang="en">
                <a:solidFill>
                  <a:schemeClr val="dk1"/>
                </a:solidFill>
              </a:rPr>
              <a:t>March – May 2025</a:t>
            </a:r>
            <a:r>
              <a:rPr lang="en">
                <a:solidFill>
                  <a:schemeClr val="dk1"/>
                </a:solidFill>
              </a:rPr>
              <a:t> – We kick off development, focusing on habit-building features while launching </a:t>
            </a:r>
            <a:r>
              <a:rPr b="1" lang="en">
                <a:solidFill>
                  <a:schemeClr val="dk1"/>
                </a:solidFill>
              </a:rPr>
              <a:t>early marketing and community-building efforts</a:t>
            </a:r>
            <a:r>
              <a:rPr lang="en">
                <a:solidFill>
                  <a:schemeClr val="dk1"/>
                </a:solidFill>
              </a:rPr>
              <a:t>. A </a:t>
            </a:r>
            <a:r>
              <a:rPr b="1" lang="en">
                <a:solidFill>
                  <a:schemeClr val="dk1"/>
                </a:solidFill>
              </a:rPr>
              <a:t>soft launch</a:t>
            </a:r>
            <a:r>
              <a:rPr lang="en">
                <a:solidFill>
                  <a:schemeClr val="dk1"/>
                </a:solidFill>
              </a:rPr>
              <a:t> in May allows early adopters to test and refine the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July – October 2025</a:t>
            </a:r>
            <a:r>
              <a:rPr lang="en">
                <a:solidFill>
                  <a:schemeClr val="dk1"/>
                </a:solidFill>
              </a:rPr>
              <a:t> – We enhance </a:t>
            </a:r>
            <a:r>
              <a:rPr b="1" lang="en">
                <a:solidFill>
                  <a:schemeClr val="dk1"/>
                </a:solidFill>
              </a:rPr>
              <a:t>fitness content and introduce Data-driven insights</a:t>
            </a:r>
            <a:r>
              <a:rPr lang="en">
                <a:solidFill>
                  <a:schemeClr val="dk1"/>
                </a:solidFill>
              </a:rPr>
              <a:t>, ensuring users get personalized workout recommendations. In August, </a:t>
            </a:r>
            <a:r>
              <a:rPr b="1" lang="en">
                <a:solidFill>
                  <a:schemeClr val="dk1"/>
                </a:solidFill>
              </a:rPr>
              <a:t>multi-language support</a:t>
            </a:r>
            <a:r>
              <a:rPr lang="en">
                <a:solidFill>
                  <a:schemeClr val="dk1"/>
                </a:solidFill>
              </a:rPr>
              <a:t> expands our reach globally.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November – December 2025</a:t>
            </a:r>
            <a:r>
              <a:rPr lang="en">
                <a:solidFill>
                  <a:schemeClr val="dk1"/>
                </a:solidFill>
              </a:rPr>
              <a:t> – We scale by forming </a:t>
            </a:r>
            <a:r>
              <a:rPr b="1" lang="en">
                <a:solidFill>
                  <a:schemeClr val="dk1"/>
                </a:solidFill>
              </a:rPr>
              <a:t>corporate and gym partnerships</a:t>
            </a:r>
            <a:r>
              <a:rPr lang="en">
                <a:solidFill>
                  <a:schemeClr val="dk1"/>
                </a:solidFill>
              </a:rPr>
              <a:t> while integrating with </a:t>
            </a:r>
            <a:r>
              <a:rPr b="1" lang="en">
                <a:solidFill>
                  <a:schemeClr val="dk1"/>
                </a:solidFill>
              </a:rPr>
              <a:t>wearables and health tech</a:t>
            </a:r>
            <a:r>
              <a:rPr lang="en">
                <a:solidFill>
                  <a:schemeClr val="dk1"/>
                </a:solidFill>
              </a:rPr>
              <a:t>, creating a seamless fitness-tracking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January 2026</a:t>
            </a:r>
            <a:r>
              <a:rPr lang="en">
                <a:solidFill>
                  <a:schemeClr val="dk1"/>
                </a:solidFill>
              </a:rPr>
              <a:t> – Peak Potential fully launches, delivering an </a:t>
            </a:r>
            <a:r>
              <a:rPr b="1" lang="en">
                <a:solidFill>
                  <a:schemeClr val="dk1"/>
                </a:solidFill>
              </a:rPr>
              <a:t>AI-powered, habit-driven fitness platform</a:t>
            </a:r>
            <a:r>
              <a:rPr lang="en">
                <a:solidFill>
                  <a:schemeClr val="dk1"/>
                </a:solidFill>
              </a:rPr>
              <a:t> designed for long-term engagement.</a:t>
            </a:r>
            <a:endParaRPr>
              <a:solidFill>
                <a:schemeClr val="dk1"/>
              </a:solidFill>
            </a:endParaRPr>
          </a:p>
          <a:p>
            <a:pPr indent="0" lvl="0" marL="0" rtl="0" algn="l">
              <a:lnSpc>
                <a:spcPct val="115000"/>
              </a:lnSpc>
              <a:spcBef>
                <a:spcPts val="1200"/>
              </a:spcBef>
              <a:spcAft>
                <a:spcPts val="8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32ffdcb2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32ffdcb2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333dad9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333dad99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 :</a:t>
            </a:r>
            <a:r>
              <a:rPr lang="en">
                <a:solidFill>
                  <a:schemeClr val="dk1"/>
                </a:solidFill>
              </a:rPr>
              <a:t>✅ </a:t>
            </a:r>
            <a:r>
              <a:rPr b="1" lang="en">
                <a:solidFill>
                  <a:schemeClr val="dk1"/>
                </a:solidFill>
              </a:rPr>
              <a:t>Pre-Launch:</a:t>
            </a:r>
            <a:br>
              <a:rPr b="1" lang="en">
                <a:solidFill>
                  <a:schemeClr val="dk1"/>
                </a:solidFill>
              </a:rPr>
            </a:br>
            <a:r>
              <a:rPr lang="en">
                <a:solidFill>
                  <a:schemeClr val="dk1"/>
                </a:solidFill>
              </a:rPr>
              <a:t> </a:t>
            </a:r>
            <a:r>
              <a:rPr i="1" lang="en">
                <a:solidFill>
                  <a:schemeClr val="dk1"/>
                </a:solidFill>
              </a:rPr>
              <a:t>"We start by </a:t>
            </a:r>
            <a:r>
              <a:rPr b="1" i="1" lang="en">
                <a:solidFill>
                  <a:schemeClr val="dk1"/>
                </a:solidFill>
              </a:rPr>
              <a:t>building awareness</a:t>
            </a:r>
            <a:r>
              <a:rPr i="1" lang="en">
                <a:solidFill>
                  <a:schemeClr val="dk1"/>
                </a:solidFill>
              </a:rPr>
              <a:t>—setting up social media, recruiting beta testers, and launching a </a:t>
            </a:r>
            <a:r>
              <a:rPr b="1" i="1" lang="en">
                <a:solidFill>
                  <a:schemeClr val="dk1"/>
                </a:solidFill>
              </a:rPr>
              <a:t>Campus Ambassador Program</a:t>
            </a:r>
            <a:r>
              <a:rPr i="1" lang="en">
                <a:solidFill>
                  <a:schemeClr val="dk1"/>
                </a:solidFill>
              </a:rPr>
              <a:t> to drive early adoption. We’ll also engage early users through a </a:t>
            </a:r>
            <a:r>
              <a:rPr b="1" i="1" lang="en">
                <a:solidFill>
                  <a:schemeClr val="dk1"/>
                </a:solidFill>
              </a:rPr>
              <a:t>fitness challenge</a:t>
            </a:r>
            <a:r>
              <a:rPr i="1" lang="en">
                <a:solidFill>
                  <a:schemeClr val="dk1"/>
                </a:solidFill>
              </a:rPr>
              <a:t>, creating excitement and accountability before launch."</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Launch:</a:t>
            </a:r>
            <a:br>
              <a:rPr b="1" lang="en">
                <a:solidFill>
                  <a:schemeClr val="dk1"/>
                </a:solidFill>
              </a:rPr>
            </a:br>
            <a:r>
              <a:rPr lang="en">
                <a:solidFill>
                  <a:schemeClr val="dk1"/>
                </a:solidFill>
              </a:rPr>
              <a:t> </a:t>
            </a:r>
            <a:r>
              <a:rPr i="1" lang="en">
                <a:solidFill>
                  <a:schemeClr val="dk1"/>
                </a:solidFill>
              </a:rPr>
              <a:t>"At launch, we focus on </a:t>
            </a:r>
            <a:r>
              <a:rPr b="1" i="1" lang="en">
                <a:solidFill>
                  <a:schemeClr val="dk1"/>
                </a:solidFill>
              </a:rPr>
              <a:t>community-driven growth</a:t>
            </a:r>
            <a:r>
              <a:rPr i="1" lang="en">
                <a:solidFill>
                  <a:schemeClr val="dk1"/>
                </a:solidFill>
              </a:rPr>
              <a:t>—introducing an </a:t>
            </a:r>
            <a:r>
              <a:rPr b="1" i="1" lang="en">
                <a:solidFill>
                  <a:schemeClr val="dk1"/>
                </a:solidFill>
              </a:rPr>
              <a:t>Accountability Partner referral program</a:t>
            </a:r>
            <a:r>
              <a:rPr i="1" lang="en">
                <a:solidFill>
                  <a:schemeClr val="dk1"/>
                </a:solidFill>
              </a:rPr>
              <a:t>, collaborating with </a:t>
            </a:r>
            <a:r>
              <a:rPr b="1" i="1" lang="en">
                <a:solidFill>
                  <a:schemeClr val="dk1"/>
                </a:solidFill>
              </a:rPr>
              <a:t>influencers &amp; micro-creators</a:t>
            </a:r>
            <a:r>
              <a:rPr i="1" lang="en">
                <a:solidFill>
                  <a:schemeClr val="dk1"/>
                </a:solidFill>
              </a:rPr>
              <a:t>, and hosting a </a:t>
            </a:r>
            <a:r>
              <a:rPr b="1" i="1" lang="en">
                <a:solidFill>
                  <a:schemeClr val="dk1"/>
                </a:solidFill>
              </a:rPr>
              <a:t>Peak Potential launch event</a:t>
            </a:r>
            <a:r>
              <a:rPr i="1" lang="en">
                <a:solidFill>
                  <a:schemeClr val="dk1"/>
                </a:solidFill>
              </a:rPr>
              <a:t> both virtually and in-person. We’ll also run </a:t>
            </a:r>
            <a:r>
              <a:rPr b="1" i="1" lang="en">
                <a:solidFill>
                  <a:schemeClr val="dk1"/>
                </a:solidFill>
              </a:rPr>
              <a:t>targeted paid ads</a:t>
            </a:r>
            <a:r>
              <a:rPr i="1" lang="en">
                <a:solidFill>
                  <a:schemeClr val="dk1"/>
                </a:solidFill>
              </a:rPr>
              <a:t> to attract fitness enthusiasts."</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Growth:</a:t>
            </a:r>
            <a:br>
              <a:rPr b="1" lang="en">
                <a:solidFill>
                  <a:schemeClr val="dk1"/>
                </a:solidFill>
              </a:rPr>
            </a:br>
            <a:r>
              <a:rPr lang="en">
                <a:solidFill>
                  <a:schemeClr val="dk1"/>
                </a:solidFill>
              </a:rPr>
              <a:t> </a:t>
            </a:r>
            <a:r>
              <a:rPr i="1" lang="en">
                <a:solidFill>
                  <a:schemeClr val="dk1"/>
                </a:solidFill>
              </a:rPr>
              <a:t>"Post-launch, we scale through </a:t>
            </a:r>
            <a:r>
              <a:rPr b="1" i="1" lang="en">
                <a:solidFill>
                  <a:schemeClr val="dk1"/>
                </a:solidFill>
              </a:rPr>
              <a:t>gamification &amp; user engagement</a:t>
            </a:r>
            <a:r>
              <a:rPr i="1" lang="en">
                <a:solidFill>
                  <a:schemeClr val="dk1"/>
                </a:solidFill>
              </a:rPr>
              <a:t>, forging </a:t>
            </a:r>
            <a:r>
              <a:rPr b="1" i="1" lang="en">
                <a:solidFill>
                  <a:schemeClr val="dk1"/>
                </a:solidFill>
              </a:rPr>
              <a:t>exclusive partnerships with gyms &amp; trainers</a:t>
            </a:r>
            <a:r>
              <a:rPr i="1" lang="en">
                <a:solidFill>
                  <a:schemeClr val="dk1"/>
                </a:solidFill>
              </a:rPr>
              <a:t>, and leveraging </a:t>
            </a:r>
            <a:r>
              <a:rPr b="1" i="1" lang="en">
                <a:solidFill>
                  <a:schemeClr val="dk1"/>
                </a:solidFill>
              </a:rPr>
              <a:t>SEO-optimized content on blogs &amp; YouTube</a:t>
            </a:r>
            <a:r>
              <a:rPr i="1" lang="en">
                <a:solidFill>
                  <a:schemeClr val="dk1"/>
                </a:solidFill>
              </a:rPr>
              <a:t> to increase organic reach. Finally, our </a:t>
            </a:r>
            <a:r>
              <a:rPr b="1" i="1" lang="en">
                <a:solidFill>
                  <a:schemeClr val="dk1"/>
                </a:solidFill>
              </a:rPr>
              <a:t>AI-driven personalized workout &amp; nutrition plans</a:t>
            </a:r>
            <a:r>
              <a:rPr i="1" lang="en">
                <a:solidFill>
                  <a:schemeClr val="dk1"/>
                </a:solidFill>
              </a:rPr>
              <a:t> will enhance user retention and long-term value."</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i="1" lang="en">
                <a:solidFill>
                  <a:schemeClr val="dk1"/>
                </a:solidFill>
              </a:rPr>
              <a:t>"With this strategy, we’re not just launching a product—we’re building a movement that keeps users engaged and accountable. Next, let’s dive into our business model and monetization strategy!"</a:t>
            </a:r>
            <a:endParaRPr i="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333dad99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333dad99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 Thank you all so much for </a:t>
            </a:r>
            <a:r>
              <a:rPr lang="en"/>
              <a:t>listening</a:t>
            </a:r>
            <a:r>
              <a:rPr lang="en"/>
              <a:t> to our presentation today. W</a:t>
            </a:r>
            <a:r>
              <a:rPr lang="en">
                <a:solidFill>
                  <a:schemeClr val="dk1"/>
                </a:solidFill>
              </a:rPr>
              <a:t>e believe fitness isn’t just about working out—it’s about consistency, progress, and having the right tools to succeed. And with Peak Potential, </a:t>
            </a:r>
            <a:r>
              <a:rPr b="1" lang="en">
                <a:solidFill>
                  <a:schemeClr val="dk1"/>
                </a:solidFill>
              </a:rPr>
              <a:t>we’re giving people those tools. Let’s Build the New You Together.</a:t>
            </a:r>
            <a:r>
              <a:rPr lang="en">
                <a:solidFill>
                  <a:schemeClr val="dk1"/>
                </a:solidFill>
              </a:rPr>
              <a:t> Thank you!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327ef6a9c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327ef6a9c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 Operations </a:t>
            </a:r>
            <a:endParaRPr/>
          </a:p>
          <a:p>
            <a:pPr indent="0" lvl="0" marL="0" rtl="0" algn="l">
              <a:spcBef>
                <a:spcPts val="0"/>
              </a:spcBef>
              <a:spcAft>
                <a:spcPts val="0"/>
              </a:spcAft>
              <a:buNone/>
            </a:pPr>
            <a:r>
              <a:rPr lang="en"/>
              <a:t>Aly - Technology</a:t>
            </a:r>
            <a:endParaRPr/>
          </a:p>
          <a:p>
            <a:pPr indent="0" lvl="0" marL="0" rtl="0" algn="l">
              <a:spcBef>
                <a:spcPts val="0"/>
              </a:spcBef>
              <a:spcAft>
                <a:spcPts val="0"/>
              </a:spcAft>
              <a:buNone/>
            </a:pPr>
            <a:r>
              <a:rPr lang="en"/>
              <a:t>Avi - Executive </a:t>
            </a:r>
            <a:endParaRPr/>
          </a:p>
          <a:p>
            <a:pPr indent="0" lvl="0" marL="0" rtl="0" algn="l">
              <a:spcBef>
                <a:spcPts val="0"/>
              </a:spcBef>
              <a:spcAft>
                <a:spcPts val="0"/>
              </a:spcAft>
              <a:buNone/>
            </a:pPr>
            <a:r>
              <a:rPr lang="en"/>
              <a:t>Claudia - Marketing</a:t>
            </a:r>
            <a:endParaRPr/>
          </a:p>
          <a:p>
            <a:pPr indent="0" lvl="0" marL="0" rtl="0" algn="l">
              <a:spcBef>
                <a:spcPts val="0"/>
              </a:spcBef>
              <a:spcAft>
                <a:spcPts val="0"/>
              </a:spcAft>
              <a:buNone/>
            </a:pPr>
            <a:r>
              <a:rPr lang="en"/>
              <a:t>Alex - Information </a:t>
            </a:r>
            <a:endParaRPr/>
          </a:p>
          <a:p>
            <a:pPr indent="0" lvl="0" marL="0" rtl="0" algn="l">
              <a:spcBef>
                <a:spcPts val="0"/>
              </a:spcBef>
              <a:spcAft>
                <a:spcPts val="0"/>
              </a:spcAft>
              <a:buNone/>
            </a:pPr>
            <a:r>
              <a:rPr lang="en"/>
              <a:t>Roy - Product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327ef6a9c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327ef6a9c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Vision Statement: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327ef6a9c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327ef6a9c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Claudia: </a:t>
            </a:r>
            <a:r>
              <a:rPr lang="en"/>
              <a:t>Our target customers are individuals who struggle with maintaining fitness consistency, specifically college students and young professionals. Through research, we identified two key personas: Ian and Emily. Ian is a college student who wants to stay consistent with his gym routine but finds it challenging due to fluctuating academic and social schedules. He needs a solution that provides tracking, motivation, and a supportive community to keep him accountable. Emily, a young professional, wants to stay active but often postpones going to the gym because she finds it overwhelming to start and maintain a routine. She lacks structured guidance and needs flexibility, reminders, and accountability to stay engaged. The main pain points we've identified include inconsistent gym attendance due to busy schedules, difficulty tracking progress which leads to a loss of motivation, and an overwhelming amount of fitness content that makes it hard to know where to start. Additionally, without accountability, it becomes too easy to skip workouts. These insights are crucial because they highlight the gaps in existing fitness solutions and show where Peak Potential can provide real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SOME SPECIFIC PSYCHOGRAPHICS THAT WE CAN MENTION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3c1afe780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3c1afe78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Ruoyu: Many fitness solutions exist, but they all have major gaps. Fitness apps like MyFitnessPal, Fitbod, and Strava focus on tracking but don’t help with habit-building or accountability. Manual tracking is tedious and inconsistent, making it easy to give up. Friends for motivation can help, but their support is often unreliable.</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This is where Peak Potential stands out. We focus on habit-building through gamified challenges and consistency tracking. Our effortless tracking feature removes the need for manual logging with a simple, user-friendly interface. Community support keeps users motivated through social engagement and group challenges. Lastly, positive reinforcement provides motivational quotes and progress updates to encourage consistency.</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As shown in the diagram, Peak Potential bridges the gap between fitness apps and habit trackers, offering a complete solution that not only tracks progress but helps users build lasting fitness habits.</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327ef6a9c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327ef6a9c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Claudia: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3e938845a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3e938845a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Let’s walk through our market size estimates. First, for the TAM, we start with 1.2 billion young people worldwide aged 15 to 24. We assume 10% engage in digital fitness, and that each spends about 60 to 100 dollars annually. This gives us a TAM of around 10 billion dollars.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we narrow down to the SAM, focusing on the U.S. The U.S. has roughly 36 million young people aged 15 to 24. We assume half are interested in fitness—based on data showing 37% view exercise as a social activity </a:t>
            </a:r>
            <a:r>
              <a:rPr lang="en">
                <a:solidFill>
                  <a:schemeClr val="dk1"/>
                </a:solidFill>
                <a:latin typeface="Inter"/>
                <a:ea typeface="Inter"/>
                <a:cs typeface="Inter"/>
                <a:sym typeface="Inter"/>
              </a:rPr>
              <a:t>(https://www.tggplc.com/news-and-media/press-releases/fitness-and-friendship-combine-for-gen-z-as-more-than-a-third-view-working-out-as-a-way-to-socialise)</a:t>
            </a:r>
            <a:r>
              <a:rPr lang="en">
                <a:solidFill>
                  <a:schemeClr val="dk1"/>
                </a:solidFill>
              </a:rPr>
              <a:t>, and accounting for those who may not see it that way but still work out. Given their slightly higher spending power of 80 to 120 dollars per year, the SAM comes to about 1.8 billion dollars.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Finally, for the SOM, we look at the Chicagoland area. We estimate a 10% market share based on market share data from Statista (</a:t>
            </a:r>
            <a:r>
              <a:rPr lang="en" u="sng">
                <a:solidFill>
                  <a:schemeClr val="hlink"/>
                </a:solidFill>
                <a:hlinkClick r:id="rId2"/>
              </a:rPr>
              <a:t>https://www.statista.com/chart/30109/fitness-app-penetration-rate-and-market-share-united-states/</a:t>
            </a:r>
            <a:r>
              <a:rPr lang="en">
                <a:solidFill>
                  <a:schemeClr val="dk1"/>
                </a:solidFill>
              </a:rPr>
              <a:t>). The population of Chicagoland is about 3% of the US, translating to around 5.4 million dollars in potential revenuez</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3c720573c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3c720573c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 Our revenue model follows a freemium approach, offering a free tier with limited features and a premium subscription at $14.99/month or $125/year, unlocking personalized coaching, advanced analytics, and habit-building tools. We aim for 3,000 signups in 3 months and 10,000+ in year one, with an activation rate of 50% completing their first workout plan in 7 days, increasing to 65% by month 6. Retention is a key focus, targeting 40% (30-day) and 25% (90-day) retention at launch, improving to 50% and 35% within a year. We project a 5% churn rate initially, reducing to 3% by month 9, with an ARPU of $6 at launch, growing to $8 by year one. Our LTV:CAC ratio starts at 3:1, reaching 4:1 by year two, with CAC dropping from $50 to $35. Workout completion is expected to hit 60% logging 3+ workouts per week by month 3, and 70% by month 9, while referral signups grow from 20% to 35% in a year. We anticipate breaking even in year two by increasing engagement, retention, and referrals while optimizing user value and acquisition costs, positioning Peak Potential as a sustainable leader in fitness technology.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3e938845a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3e938845a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Aly: Our revenue model follows a freemium approach, offering a free tier with limited features and a premium subscription at $14.99/month or $125/year, unlocking personalized coaching, advanced analytics, and habit-building tools. We aim for 3,000 signups in 3 months and 10,000+ in year one, with an activation rate of 50% completing their first workout plan in 7 days, increasing to 65% by month 6. Retention is a key focus, targeting 40% (30-day) and 25% (90-day) retention at launch, improving to 50% and 35% within a year. We project a 5% churn rate initially, reducing to 3% by month 9, with an ARPU of $6 at launch, growing to $8 by year one. Our LTV:CAC ratio starts at 3:1, reaching 4:1 by year two, with CAC dropping from $50 to $35. Workout completion is expected to hit 60% logging 3+ workouts per week by month 3, and 70% by month 9, while referral signups grow from 20% to 35% in a year. We anticipate breaking even in year two by increasing engagement, retention, and referrals while optimizing user value and acquisition costs, positioning Peak Potential as a sustainable leader in fitness technology.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56" name="Google Shape;56;p14"/>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57" name="Google Shape;57;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58" name="Google Shape;58;p14"/>
          <p:cNvSpPr/>
          <p:nvPr>
            <p:ph idx="3" type="pic"/>
          </p:nvPr>
        </p:nvSpPr>
        <p:spPr>
          <a:xfrm>
            <a:off x="5039775" y="196800"/>
            <a:ext cx="3905400" cy="4749900"/>
          </a:xfrm>
          <a:prstGeom prst="roundRect">
            <a:avLst>
              <a:gd fmla="val 2053" name="adj"/>
            </a:avLst>
          </a:prstGeom>
          <a:noFill/>
          <a:ln>
            <a:noFill/>
          </a:ln>
        </p:spPr>
      </p:sp>
      <p:sp>
        <p:nvSpPr>
          <p:cNvPr id="59" name="Google Shape;59;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0" name="Google Shape;60;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61" name="Google Shape;61;p1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62" name="Shape 62"/>
        <p:cNvGrpSpPr/>
        <p:nvPr/>
      </p:nvGrpSpPr>
      <p:grpSpPr>
        <a:xfrm>
          <a:off x="0" y="0"/>
          <a:ext cx="0" cy="0"/>
          <a:chOff x="0" y="0"/>
          <a:chExt cx="0" cy="0"/>
        </a:xfrm>
      </p:grpSpPr>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5"/>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65" name="Google Shape;65;p15"/>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66" name="Google Shape;66;p1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7" name="Google Shape;67;p15"/>
          <p:cNvSpPr/>
          <p:nvPr>
            <p:ph idx="3" type="pic"/>
          </p:nvPr>
        </p:nvSpPr>
        <p:spPr>
          <a:xfrm>
            <a:off x="5039775" y="196800"/>
            <a:ext cx="3905400" cy="4749900"/>
          </a:xfrm>
          <a:prstGeom prst="roundRect">
            <a:avLst>
              <a:gd fmla="val 2053" name="adj"/>
            </a:avLst>
          </a:prstGeom>
          <a:noFill/>
          <a:ln>
            <a:noFill/>
          </a:ln>
        </p:spPr>
      </p:sp>
      <p:sp>
        <p:nvSpPr>
          <p:cNvPr id="68" name="Google Shape;68;p1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9" name="Google Shape;69;p1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70" name="Google Shape;70;p1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71" name="Shape 71"/>
        <p:cNvGrpSpPr/>
        <p:nvPr/>
      </p:nvGrpSpPr>
      <p:grpSpPr>
        <a:xfrm>
          <a:off x="0" y="0"/>
          <a:ext cx="0" cy="0"/>
          <a:chOff x="0" y="0"/>
          <a:chExt cx="0" cy="0"/>
        </a:xfrm>
      </p:grpSpPr>
      <p:sp>
        <p:nvSpPr>
          <p:cNvPr id="72" name="Google Shape;72;p16"/>
          <p:cNvSpPr/>
          <p:nvPr>
            <p:ph idx="2" type="pic"/>
          </p:nvPr>
        </p:nvSpPr>
        <p:spPr>
          <a:xfrm>
            <a:off x="5039775" y="203250"/>
            <a:ext cx="3905400" cy="2298600"/>
          </a:xfrm>
          <a:prstGeom prst="roundRect">
            <a:avLst>
              <a:gd fmla="val 2053" name="adj"/>
            </a:avLst>
          </a:prstGeom>
          <a:noFill/>
          <a:ln>
            <a:noFill/>
          </a:ln>
        </p:spPr>
      </p:sp>
      <p:cxnSp>
        <p:nvCxnSpPr>
          <p:cNvPr id="73" name="Google Shape;73;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74" name="Google Shape;74;p16"/>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75" name="Google Shape;75;p16"/>
          <p:cNvSpPr/>
          <p:nvPr>
            <p:ph idx="3" type="pic"/>
          </p:nvPr>
        </p:nvSpPr>
        <p:spPr>
          <a:xfrm>
            <a:off x="5039775" y="2624675"/>
            <a:ext cx="3905400" cy="2298600"/>
          </a:xfrm>
          <a:prstGeom prst="roundRect">
            <a:avLst>
              <a:gd fmla="val 2053" name="adj"/>
            </a:avLst>
          </a:prstGeom>
          <a:noFill/>
          <a:ln>
            <a:noFill/>
          </a:ln>
        </p:spPr>
      </p:sp>
      <p:sp>
        <p:nvSpPr>
          <p:cNvPr id="76" name="Google Shape;76;p16"/>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77" name="Google Shape;7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78" name="Google Shape;78;p1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9" name="Google Shape;7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80" name="Shape 80"/>
        <p:cNvGrpSpPr/>
        <p:nvPr/>
      </p:nvGrpSpPr>
      <p:grpSpPr>
        <a:xfrm>
          <a:off x="0" y="0"/>
          <a:ext cx="0" cy="0"/>
          <a:chOff x="0" y="0"/>
          <a:chExt cx="0" cy="0"/>
        </a:xfrm>
      </p:grpSpPr>
      <p:cxnSp>
        <p:nvCxnSpPr>
          <p:cNvPr id="81" name="Google Shape;81;p17"/>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2" name="Google Shape;82;p17"/>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83" name="Google Shape;83;p17"/>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84" name="Google Shape;84;p1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5" name="Google Shape;85;p1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1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87" name="Shape 87"/>
        <p:cNvGrpSpPr/>
        <p:nvPr/>
      </p:nvGrpSpPr>
      <p:grpSpPr>
        <a:xfrm>
          <a:off x="0" y="0"/>
          <a:ext cx="0" cy="0"/>
          <a:chOff x="0" y="0"/>
          <a:chExt cx="0" cy="0"/>
        </a:xfrm>
      </p:grpSpPr>
      <p:sp>
        <p:nvSpPr>
          <p:cNvPr id="88" name="Google Shape;8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89" name="Google Shape;89;p18"/>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90" name="Google Shape;90;p18"/>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1" name="Google Shape;91;p18"/>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8"/>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3" name="Google Shape;93;p18"/>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4" name="Google Shape;94;p1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95" name="Google Shape;95;p18"/>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96" name="Shape 96"/>
        <p:cNvGrpSpPr/>
        <p:nvPr/>
      </p:nvGrpSpPr>
      <p:grpSpPr>
        <a:xfrm>
          <a:off x="0" y="0"/>
          <a:ext cx="0" cy="0"/>
          <a:chOff x="0" y="0"/>
          <a:chExt cx="0" cy="0"/>
        </a:xfrm>
      </p:grpSpPr>
      <p:sp>
        <p:nvSpPr>
          <p:cNvPr id="97" name="Google Shape;9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98" name="Google Shape;98;p19"/>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99" name="Google Shape;99;p19"/>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100" name="Google Shape;100;p19"/>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1" name="Google Shape;101;p19"/>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2" name="Google Shape;102;p19"/>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3" name="Google Shape;103;p19"/>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4" name="Google Shape;104;p1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05" name="Google Shape;105;p19"/>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06" name="Google Shape;106;p1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107" name="Shape 107"/>
        <p:cNvGrpSpPr/>
        <p:nvPr/>
      </p:nvGrpSpPr>
      <p:grpSpPr>
        <a:xfrm>
          <a:off x="0" y="0"/>
          <a:ext cx="0" cy="0"/>
          <a:chOff x="0" y="0"/>
          <a:chExt cx="0" cy="0"/>
        </a:xfrm>
      </p:grpSpPr>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09" name="Google Shape;109;p2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0" name="Google Shape;110;p20"/>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11" name="Google Shape;111;p20"/>
          <p:cNvSpPr/>
          <p:nvPr>
            <p:ph idx="2" type="pic"/>
          </p:nvPr>
        </p:nvSpPr>
        <p:spPr>
          <a:xfrm>
            <a:off x="5039775" y="196800"/>
            <a:ext cx="3905400" cy="4749900"/>
          </a:xfrm>
          <a:prstGeom prst="roundRect">
            <a:avLst>
              <a:gd fmla="val 2053" name="adj"/>
            </a:avLst>
          </a:prstGeom>
          <a:noFill/>
          <a:ln>
            <a:noFill/>
          </a:ln>
        </p:spPr>
      </p:sp>
      <p:sp>
        <p:nvSpPr>
          <p:cNvPr id="112" name="Google Shape;112;p20"/>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13" name="Google Shape;113;p2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14" name="Google Shape;114;p20"/>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5" name="Google Shape;115;p2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116" name="Shape 116"/>
        <p:cNvGrpSpPr/>
        <p:nvPr/>
      </p:nvGrpSpPr>
      <p:grpSpPr>
        <a:xfrm>
          <a:off x="0" y="0"/>
          <a:ext cx="0" cy="0"/>
          <a:chOff x="0" y="0"/>
          <a:chExt cx="0" cy="0"/>
        </a:xfrm>
      </p:grpSpPr>
      <p:sp>
        <p:nvSpPr>
          <p:cNvPr id="117" name="Google Shape;117;p21"/>
          <p:cNvSpPr/>
          <p:nvPr>
            <p:ph idx="2" type="pic"/>
          </p:nvPr>
        </p:nvSpPr>
        <p:spPr>
          <a:xfrm>
            <a:off x="566350" y="1569300"/>
            <a:ext cx="1466400" cy="1570200"/>
          </a:xfrm>
          <a:prstGeom prst="roundRect">
            <a:avLst>
              <a:gd fmla="val 6320" name="adj"/>
            </a:avLst>
          </a:prstGeom>
          <a:noFill/>
          <a:ln>
            <a:noFill/>
          </a:ln>
        </p:spPr>
      </p:sp>
      <p:sp>
        <p:nvSpPr>
          <p:cNvPr id="118" name="Google Shape;118;p21"/>
          <p:cNvSpPr/>
          <p:nvPr>
            <p:ph idx="3" type="pic"/>
          </p:nvPr>
        </p:nvSpPr>
        <p:spPr>
          <a:xfrm>
            <a:off x="2588275" y="1569300"/>
            <a:ext cx="1466400" cy="1570200"/>
          </a:xfrm>
          <a:prstGeom prst="roundRect">
            <a:avLst>
              <a:gd fmla="val 6320" name="adj"/>
            </a:avLst>
          </a:prstGeom>
          <a:noFill/>
          <a:ln>
            <a:noFill/>
          </a:ln>
        </p:spPr>
      </p:sp>
      <p:sp>
        <p:nvSpPr>
          <p:cNvPr id="119" name="Google Shape;119;p21"/>
          <p:cNvSpPr/>
          <p:nvPr>
            <p:ph idx="4" type="pic"/>
          </p:nvPr>
        </p:nvSpPr>
        <p:spPr>
          <a:xfrm>
            <a:off x="4613113" y="1569300"/>
            <a:ext cx="1466400" cy="1570200"/>
          </a:xfrm>
          <a:prstGeom prst="roundRect">
            <a:avLst>
              <a:gd fmla="val 6320" name="adj"/>
            </a:avLst>
          </a:prstGeom>
          <a:noFill/>
          <a:ln>
            <a:noFill/>
          </a:ln>
        </p:spPr>
      </p:sp>
      <p:sp>
        <p:nvSpPr>
          <p:cNvPr id="120" name="Google Shape;120;p21"/>
          <p:cNvSpPr/>
          <p:nvPr>
            <p:ph idx="5" type="pic"/>
          </p:nvPr>
        </p:nvSpPr>
        <p:spPr>
          <a:xfrm>
            <a:off x="6637950" y="1569300"/>
            <a:ext cx="1466400" cy="1570200"/>
          </a:xfrm>
          <a:prstGeom prst="roundRect">
            <a:avLst>
              <a:gd fmla="val 6320" name="adj"/>
            </a:avLst>
          </a:prstGeom>
          <a:noFill/>
          <a:ln>
            <a:noFill/>
          </a:ln>
        </p:spPr>
      </p:sp>
      <p:cxnSp>
        <p:nvCxnSpPr>
          <p:cNvPr id="121" name="Google Shape;121;p2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2" name="Google Shape;122;p21"/>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23" name="Google Shape;123;p21"/>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4" name="Google Shape;124;p21"/>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5" name="Google Shape;125;p21"/>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6" name="Google Shape;126;p21"/>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7" name="Google Shape;127;p2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28" name="Google Shape;128;p2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2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130" name="Shape 130"/>
        <p:cNvGrpSpPr/>
        <p:nvPr/>
      </p:nvGrpSpPr>
      <p:grpSpPr>
        <a:xfrm>
          <a:off x="0" y="0"/>
          <a:ext cx="0" cy="0"/>
          <a:chOff x="0" y="0"/>
          <a:chExt cx="0" cy="0"/>
        </a:xfrm>
      </p:grpSpPr>
      <p:sp>
        <p:nvSpPr>
          <p:cNvPr id="131" name="Google Shape;131;p2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32" name="Google Shape;132;p2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3" name="Google Shape;133;p22"/>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4" name="Google Shape;134;p22"/>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5" name="Google Shape;135;p22"/>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6" name="Google Shape;136;p22"/>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7" name="Google Shape;137;p22"/>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8" name="Google Shape;138;p22"/>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9" name="Google Shape;139;p22"/>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40" name="Google Shape;140;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1" name="Google Shape;141;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142" name="Shape 142"/>
        <p:cNvGrpSpPr/>
        <p:nvPr/>
      </p:nvGrpSpPr>
      <p:grpSpPr>
        <a:xfrm>
          <a:off x="0" y="0"/>
          <a:ext cx="0" cy="0"/>
          <a:chOff x="0" y="0"/>
          <a:chExt cx="0" cy="0"/>
        </a:xfrm>
      </p:grpSpPr>
      <p:sp>
        <p:nvSpPr>
          <p:cNvPr id="143" name="Google Shape;143;p2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44" name="Google Shape;144;p2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45" name="Google Shape;145;p23"/>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46" name="Google Shape;146;p23"/>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47" name="Google Shape;147;p23"/>
          <p:cNvCxnSpPr>
            <a:endCxn id="148"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49" name="Google Shape;149;p23"/>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50" name="Google Shape;150;p23"/>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48" name="Google Shape;148;p23"/>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1" name="Google Shape;151;p23"/>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2" name="Google Shape;152;p23"/>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3" name="Google Shape;153;p23"/>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54" name="Google Shape;154;p23"/>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5" name="Google Shape;155;p23"/>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56" name="Google Shape;156;p23"/>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7" name="Google Shape;157;p23"/>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58" name="Google Shape;158;p23"/>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59" name="Google Shape;159;p23"/>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60" name="Google Shape;160;p2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61" name="Google Shape;161;p2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62" name="Shape 162"/>
        <p:cNvGrpSpPr/>
        <p:nvPr/>
      </p:nvGrpSpPr>
      <p:grpSpPr>
        <a:xfrm>
          <a:off x="0" y="0"/>
          <a:ext cx="0" cy="0"/>
          <a:chOff x="0" y="0"/>
          <a:chExt cx="0" cy="0"/>
        </a:xfrm>
      </p:grpSpPr>
      <p:cxnSp>
        <p:nvCxnSpPr>
          <p:cNvPr id="163" name="Google Shape;163;p2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4" name="Google Shape;164;p24"/>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65" name="Google Shape;165;p24"/>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6" name="Google Shape;166;p2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7" name="Google Shape;167;p2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8" name="Google Shape;168;p2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69" name="Shape 169"/>
        <p:cNvGrpSpPr/>
        <p:nvPr/>
      </p:nvGrpSpPr>
      <p:grpSpPr>
        <a:xfrm>
          <a:off x="0" y="0"/>
          <a:ext cx="0" cy="0"/>
          <a:chOff x="0" y="0"/>
          <a:chExt cx="0" cy="0"/>
        </a:xfrm>
      </p:grpSpPr>
      <p:sp>
        <p:nvSpPr>
          <p:cNvPr id="170" name="Google Shape;170;p25"/>
          <p:cNvSpPr/>
          <p:nvPr>
            <p:ph idx="2" type="pic"/>
          </p:nvPr>
        </p:nvSpPr>
        <p:spPr>
          <a:xfrm>
            <a:off x="213750" y="586950"/>
            <a:ext cx="8701800" cy="2327100"/>
          </a:xfrm>
          <a:prstGeom prst="roundRect">
            <a:avLst>
              <a:gd fmla="val 3913" name="adj"/>
            </a:avLst>
          </a:prstGeom>
          <a:noFill/>
          <a:ln>
            <a:noFill/>
          </a:ln>
        </p:spPr>
      </p:sp>
      <p:sp>
        <p:nvSpPr>
          <p:cNvPr id="171" name="Google Shape;171;p2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72" name="Google Shape;172;p2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73" name="Google Shape;173;p25"/>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74" name="Google Shape;174;p2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75" name="Google Shape;175;p2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76" name="Shape 176"/>
        <p:cNvGrpSpPr/>
        <p:nvPr/>
      </p:nvGrpSpPr>
      <p:grpSpPr>
        <a:xfrm>
          <a:off x="0" y="0"/>
          <a:ext cx="0" cy="0"/>
          <a:chOff x="0" y="0"/>
          <a:chExt cx="0" cy="0"/>
        </a:xfrm>
      </p:grpSpPr>
      <p:sp>
        <p:nvSpPr>
          <p:cNvPr id="177" name="Google Shape;177;p26"/>
          <p:cNvSpPr/>
          <p:nvPr>
            <p:ph idx="2" type="pic"/>
          </p:nvPr>
        </p:nvSpPr>
        <p:spPr>
          <a:xfrm>
            <a:off x="6445900" y="626975"/>
            <a:ext cx="1932900" cy="2070000"/>
          </a:xfrm>
          <a:prstGeom prst="roundRect">
            <a:avLst>
              <a:gd fmla="val 5387" name="adj"/>
            </a:avLst>
          </a:prstGeom>
          <a:noFill/>
          <a:ln>
            <a:noFill/>
          </a:ln>
        </p:spPr>
      </p:sp>
      <p:sp>
        <p:nvSpPr>
          <p:cNvPr id="178" name="Google Shape;178;p26"/>
          <p:cNvSpPr/>
          <p:nvPr>
            <p:ph idx="3" type="pic"/>
          </p:nvPr>
        </p:nvSpPr>
        <p:spPr>
          <a:xfrm>
            <a:off x="4210025" y="626975"/>
            <a:ext cx="1932900" cy="2070000"/>
          </a:xfrm>
          <a:prstGeom prst="roundRect">
            <a:avLst>
              <a:gd fmla="val 5387" name="adj"/>
            </a:avLst>
          </a:prstGeom>
          <a:noFill/>
          <a:ln>
            <a:noFill/>
          </a:ln>
        </p:spPr>
      </p:sp>
      <p:cxnSp>
        <p:nvCxnSpPr>
          <p:cNvPr id="179" name="Google Shape;179;p2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80" name="Google Shape;180;p26"/>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81" name="Google Shape;181;p26"/>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2" name="Google Shape;182;p26"/>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3" name="Google Shape;183;p26"/>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4" name="Google Shape;184;p26"/>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5" name="Google Shape;185;p26"/>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86" name="Google Shape;186;p2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87" name="Google Shape;187;p2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88" name="Google Shape;188;p2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89" name="Shape 189"/>
        <p:cNvGrpSpPr/>
        <p:nvPr/>
      </p:nvGrpSpPr>
      <p:grpSpPr>
        <a:xfrm>
          <a:off x="0" y="0"/>
          <a:ext cx="0" cy="0"/>
          <a:chOff x="0" y="0"/>
          <a:chExt cx="0" cy="0"/>
        </a:xfrm>
      </p:grpSpPr>
      <p:cxnSp>
        <p:nvCxnSpPr>
          <p:cNvPr id="190" name="Google Shape;190;p2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27"/>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92" name="Google Shape;192;p27"/>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3" name="Google Shape;193;p27"/>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4" name="Google Shape;194;p27"/>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5" name="Google Shape;195;p27"/>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6" name="Google Shape;196;p27"/>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7" name="Google Shape;197;p27"/>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8" name="Google Shape;198;p27"/>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9" name="Google Shape;199;p27"/>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0" name="Google Shape;200;p27"/>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01" name="Google Shape;201;p27"/>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2" name="Google Shape;202;p27"/>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03" name="Google Shape;203;p27"/>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4" name="Google Shape;204;p2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05" name="Google Shape;205;p2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06" name="Google Shape;206;p2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207" name="Shape 207"/>
        <p:cNvGrpSpPr/>
        <p:nvPr/>
      </p:nvGrpSpPr>
      <p:grpSpPr>
        <a:xfrm>
          <a:off x="0" y="0"/>
          <a:ext cx="0" cy="0"/>
          <a:chOff x="0" y="0"/>
          <a:chExt cx="0" cy="0"/>
        </a:xfrm>
      </p:grpSpPr>
      <p:sp>
        <p:nvSpPr>
          <p:cNvPr id="208" name="Google Shape;20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9" name="Google Shape;209;p2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28"/>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211" name="Google Shape;211;p28"/>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212" name="Google Shape;212;p2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13" name="Google Shape;213;p28"/>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4" name="Google Shape;214;p2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215" name="Shape 215"/>
        <p:cNvGrpSpPr/>
        <p:nvPr/>
      </p:nvGrpSpPr>
      <p:grpSpPr>
        <a:xfrm>
          <a:off x="0" y="0"/>
          <a:ext cx="0" cy="0"/>
          <a:chOff x="0" y="0"/>
          <a:chExt cx="0" cy="0"/>
        </a:xfrm>
      </p:grpSpPr>
      <p:sp>
        <p:nvSpPr>
          <p:cNvPr id="216" name="Google Shape;216;p29"/>
          <p:cNvSpPr/>
          <p:nvPr>
            <p:ph idx="2" type="pic"/>
          </p:nvPr>
        </p:nvSpPr>
        <p:spPr>
          <a:xfrm>
            <a:off x="211850" y="203250"/>
            <a:ext cx="4292400" cy="4737000"/>
          </a:xfrm>
          <a:prstGeom prst="roundRect">
            <a:avLst>
              <a:gd fmla="val 3358" name="adj"/>
            </a:avLst>
          </a:prstGeom>
          <a:noFill/>
          <a:ln>
            <a:noFill/>
          </a:ln>
        </p:spPr>
      </p:sp>
      <p:sp>
        <p:nvSpPr>
          <p:cNvPr id="217" name="Google Shape;217;p29"/>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218" name="Shape 218"/>
        <p:cNvGrpSpPr/>
        <p:nvPr/>
      </p:nvGrpSpPr>
      <p:grpSpPr>
        <a:xfrm>
          <a:off x="0" y="0"/>
          <a:ext cx="0" cy="0"/>
          <a:chOff x="0" y="0"/>
          <a:chExt cx="0" cy="0"/>
        </a:xfrm>
      </p:grpSpPr>
      <p:sp>
        <p:nvSpPr>
          <p:cNvPr id="219" name="Google Shape;219;p30"/>
          <p:cNvSpPr/>
          <p:nvPr>
            <p:ph idx="2" type="pic"/>
          </p:nvPr>
        </p:nvSpPr>
        <p:spPr>
          <a:xfrm>
            <a:off x="4014725" y="557375"/>
            <a:ext cx="1374300" cy="1471500"/>
          </a:xfrm>
          <a:prstGeom prst="roundRect">
            <a:avLst>
              <a:gd fmla="val 7582" name="adj"/>
            </a:avLst>
          </a:prstGeom>
          <a:noFill/>
          <a:ln>
            <a:noFill/>
          </a:ln>
        </p:spPr>
      </p:sp>
      <p:sp>
        <p:nvSpPr>
          <p:cNvPr id="220" name="Google Shape;220;p30"/>
          <p:cNvSpPr/>
          <p:nvPr>
            <p:ph idx="3" type="pic"/>
          </p:nvPr>
        </p:nvSpPr>
        <p:spPr>
          <a:xfrm>
            <a:off x="5688575" y="557375"/>
            <a:ext cx="1374300" cy="1471500"/>
          </a:xfrm>
          <a:prstGeom prst="roundRect">
            <a:avLst>
              <a:gd fmla="val 7582" name="adj"/>
            </a:avLst>
          </a:prstGeom>
          <a:noFill/>
          <a:ln>
            <a:noFill/>
          </a:ln>
        </p:spPr>
      </p:sp>
      <p:sp>
        <p:nvSpPr>
          <p:cNvPr id="221" name="Google Shape;221;p30"/>
          <p:cNvSpPr/>
          <p:nvPr>
            <p:ph idx="4" type="pic"/>
          </p:nvPr>
        </p:nvSpPr>
        <p:spPr>
          <a:xfrm>
            <a:off x="7362425" y="557375"/>
            <a:ext cx="1374300" cy="1471500"/>
          </a:xfrm>
          <a:prstGeom prst="roundRect">
            <a:avLst>
              <a:gd fmla="val 7582" name="adj"/>
            </a:avLst>
          </a:prstGeom>
          <a:noFill/>
          <a:ln>
            <a:noFill/>
          </a:ln>
        </p:spPr>
      </p:sp>
      <p:sp>
        <p:nvSpPr>
          <p:cNvPr id="222" name="Google Shape;222;p30"/>
          <p:cNvSpPr/>
          <p:nvPr>
            <p:ph idx="5" type="pic"/>
          </p:nvPr>
        </p:nvSpPr>
        <p:spPr>
          <a:xfrm>
            <a:off x="4014725" y="2644475"/>
            <a:ext cx="1374300" cy="1471500"/>
          </a:xfrm>
          <a:prstGeom prst="roundRect">
            <a:avLst>
              <a:gd fmla="val 7582" name="adj"/>
            </a:avLst>
          </a:prstGeom>
          <a:noFill/>
          <a:ln>
            <a:noFill/>
          </a:ln>
        </p:spPr>
      </p:sp>
      <p:sp>
        <p:nvSpPr>
          <p:cNvPr id="223" name="Google Shape;223;p30"/>
          <p:cNvSpPr/>
          <p:nvPr>
            <p:ph idx="6" type="pic"/>
          </p:nvPr>
        </p:nvSpPr>
        <p:spPr>
          <a:xfrm>
            <a:off x="5688575" y="2644475"/>
            <a:ext cx="1374300" cy="1471500"/>
          </a:xfrm>
          <a:prstGeom prst="roundRect">
            <a:avLst>
              <a:gd fmla="val 7582" name="adj"/>
            </a:avLst>
          </a:prstGeom>
          <a:noFill/>
          <a:ln>
            <a:noFill/>
          </a:ln>
        </p:spPr>
      </p:sp>
      <p:sp>
        <p:nvSpPr>
          <p:cNvPr id="224" name="Google Shape;224;p30"/>
          <p:cNvSpPr/>
          <p:nvPr>
            <p:ph idx="7" type="pic"/>
          </p:nvPr>
        </p:nvSpPr>
        <p:spPr>
          <a:xfrm>
            <a:off x="7362425" y="2644475"/>
            <a:ext cx="1374300" cy="1471500"/>
          </a:xfrm>
          <a:prstGeom prst="roundRect">
            <a:avLst>
              <a:gd fmla="val 7582" name="adj"/>
            </a:avLst>
          </a:prstGeom>
          <a:noFill/>
          <a:ln>
            <a:noFill/>
          </a:ln>
        </p:spPr>
      </p:sp>
      <p:cxnSp>
        <p:nvCxnSpPr>
          <p:cNvPr id="225" name="Google Shape;225;p3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26" name="Google Shape;226;p30"/>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227" name="Google Shape;227;p30"/>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28" name="Google Shape;228;p30"/>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29" name="Google Shape;229;p30"/>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0" name="Google Shape;230;p30"/>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1" name="Google Shape;231;p30"/>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2" name="Google Shape;232;p30"/>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3" name="Google Shape;233;p30"/>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4" name="Google Shape;234;p30"/>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5" name="Google Shape;235;p3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36" name="Google Shape;236;p3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37" name="Google Shape;237;p3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38" name="Shape 238"/>
        <p:cNvGrpSpPr/>
        <p:nvPr/>
      </p:nvGrpSpPr>
      <p:grpSpPr>
        <a:xfrm>
          <a:off x="0" y="0"/>
          <a:ext cx="0" cy="0"/>
          <a:chOff x="0" y="0"/>
          <a:chExt cx="0" cy="0"/>
        </a:xfrm>
      </p:grpSpPr>
      <p:sp>
        <p:nvSpPr>
          <p:cNvPr id="239" name="Google Shape;239;p31"/>
          <p:cNvSpPr/>
          <p:nvPr>
            <p:ph idx="2" type="pic"/>
          </p:nvPr>
        </p:nvSpPr>
        <p:spPr>
          <a:xfrm>
            <a:off x="228625" y="592625"/>
            <a:ext cx="2205000" cy="1215600"/>
          </a:xfrm>
          <a:prstGeom prst="roundRect">
            <a:avLst>
              <a:gd fmla="val 3655" name="adj"/>
            </a:avLst>
          </a:prstGeom>
          <a:noFill/>
          <a:ln>
            <a:noFill/>
          </a:ln>
        </p:spPr>
      </p:sp>
      <p:sp>
        <p:nvSpPr>
          <p:cNvPr id="240" name="Google Shape;240;p31"/>
          <p:cNvSpPr/>
          <p:nvPr>
            <p:ph idx="3" type="pic"/>
          </p:nvPr>
        </p:nvSpPr>
        <p:spPr>
          <a:xfrm>
            <a:off x="3931925" y="592625"/>
            <a:ext cx="2205000" cy="1215600"/>
          </a:xfrm>
          <a:prstGeom prst="roundRect">
            <a:avLst>
              <a:gd fmla="val 3655" name="adj"/>
            </a:avLst>
          </a:prstGeom>
          <a:noFill/>
          <a:ln>
            <a:noFill/>
          </a:ln>
        </p:spPr>
      </p:sp>
      <p:sp>
        <p:nvSpPr>
          <p:cNvPr id="241" name="Google Shape;241;p31"/>
          <p:cNvSpPr/>
          <p:nvPr>
            <p:ph idx="4" type="pic"/>
          </p:nvPr>
        </p:nvSpPr>
        <p:spPr>
          <a:xfrm>
            <a:off x="7635600" y="592625"/>
            <a:ext cx="1135200" cy="1215600"/>
          </a:xfrm>
          <a:prstGeom prst="roundRect">
            <a:avLst>
              <a:gd fmla="val 3655" name="adj"/>
            </a:avLst>
          </a:prstGeom>
          <a:noFill/>
          <a:ln>
            <a:noFill/>
          </a:ln>
        </p:spPr>
      </p:sp>
      <p:sp>
        <p:nvSpPr>
          <p:cNvPr id="242" name="Google Shape;242;p31"/>
          <p:cNvSpPr/>
          <p:nvPr>
            <p:ph idx="5" type="pic"/>
          </p:nvPr>
        </p:nvSpPr>
        <p:spPr>
          <a:xfrm>
            <a:off x="2575300" y="593225"/>
            <a:ext cx="1215000" cy="1215000"/>
          </a:xfrm>
          <a:prstGeom prst="ellipse">
            <a:avLst/>
          </a:prstGeom>
          <a:noFill/>
          <a:ln>
            <a:noFill/>
          </a:ln>
        </p:spPr>
      </p:sp>
      <p:sp>
        <p:nvSpPr>
          <p:cNvPr id="243" name="Google Shape;243;p31"/>
          <p:cNvSpPr/>
          <p:nvPr>
            <p:ph idx="6" type="pic"/>
          </p:nvPr>
        </p:nvSpPr>
        <p:spPr>
          <a:xfrm>
            <a:off x="6278800" y="593225"/>
            <a:ext cx="1215000" cy="1215000"/>
          </a:xfrm>
          <a:prstGeom prst="ellipse">
            <a:avLst/>
          </a:prstGeom>
          <a:noFill/>
          <a:ln>
            <a:noFill/>
          </a:ln>
        </p:spPr>
      </p:sp>
      <p:sp>
        <p:nvSpPr>
          <p:cNvPr id="244" name="Google Shape;244;p31"/>
          <p:cNvSpPr/>
          <p:nvPr>
            <p:ph idx="7" type="pic"/>
          </p:nvPr>
        </p:nvSpPr>
        <p:spPr>
          <a:xfrm>
            <a:off x="228613" y="1964250"/>
            <a:ext cx="1215000" cy="1215000"/>
          </a:xfrm>
          <a:prstGeom prst="ellipse">
            <a:avLst/>
          </a:prstGeom>
          <a:noFill/>
          <a:ln>
            <a:noFill/>
          </a:ln>
        </p:spPr>
      </p:sp>
      <p:sp>
        <p:nvSpPr>
          <p:cNvPr id="245" name="Google Shape;245;p31"/>
          <p:cNvSpPr/>
          <p:nvPr>
            <p:ph idx="8" type="pic"/>
          </p:nvPr>
        </p:nvSpPr>
        <p:spPr>
          <a:xfrm>
            <a:off x="1545425" y="1963950"/>
            <a:ext cx="2205000" cy="1215600"/>
          </a:xfrm>
          <a:prstGeom prst="roundRect">
            <a:avLst>
              <a:gd fmla="val 3655" name="adj"/>
            </a:avLst>
          </a:prstGeom>
          <a:noFill/>
          <a:ln>
            <a:noFill/>
          </a:ln>
        </p:spPr>
      </p:sp>
      <p:sp>
        <p:nvSpPr>
          <p:cNvPr id="246" name="Google Shape;246;p31"/>
          <p:cNvSpPr/>
          <p:nvPr>
            <p:ph idx="9" type="pic"/>
          </p:nvPr>
        </p:nvSpPr>
        <p:spPr>
          <a:xfrm>
            <a:off x="3932063" y="1963950"/>
            <a:ext cx="1135200" cy="1215600"/>
          </a:xfrm>
          <a:prstGeom prst="roundRect">
            <a:avLst>
              <a:gd fmla="val 3655" name="adj"/>
            </a:avLst>
          </a:prstGeom>
          <a:noFill/>
          <a:ln>
            <a:noFill/>
          </a:ln>
        </p:spPr>
      </p:sp>
      <p:sp>
        <p:nvSpPr>
          <p:cNvPr id="247" name="Google Shape;247;p31"/>
          <p:cNvSpPr/>
          <p:nvPr>
            <p:ph idx="13" type="pic"/>
          </p:nvPr>
        </p:nvSpPr>
        <p:spPr>
          <a:xfrm>
            <a:off x="5248888" y="1963950"/>
            <a:ext cx="2205000" cy="1215600"/>
          </a:xfrm>
          <a:prstGeom prst="roundRect">
            <a:avLst>
              <a:gd fmla="val 3655" name="adj"/>
            </a:avLst>
          </a:prstGeom>
          <a:noFill/>
          <a:ln>
            <a:noFill/>
          </a:ln>
        </p:spPr>
      </p:sp>
      <p:sp>
        <p:nvSpPr>
          <p:cNvPr id="248" name="Google Shape;248;p31"/>
          <p:cNvSpPr/>
          <p:nvPr>
            <p:ph idx="14" type="pic"/>
          </p:nvPr>
        </p:nvSpPr>
        <p:spPr>
          <a:xfrm>
            <a:off x="7555713" y="1964250"/>
            <a:ext cx="1215000" cy="1215000"/>
          </a:xfrm>
          <a:prstGeom prst="ellipse">
            <a:avLst/>
          </a:prstGeom>
          <a:noFill/>
          <a:ln>
            <a:noFill/>
          </a:ln>
        </p:spPr>
      </p:sp>
      <p:sp>
        <p:nvSpPr>
          <p:cNvPr id="249" name="Google Shape;249;p31"/>
          <p:cNvSpPr/>
          <p:nvPr>
            <p:ph idx="15" type="pic"/>
          </p:nvPr>
        </p:nvSpPr>
        <p:spPr>
          <a:xfrm>
            <a:off x="228625" y="3335275"/>
            <a:ext cx="2205000" cy="1215600"/>
          </a:xfrm>
          <a:prstGeom prst="roundRect">
            <a:avLst>
              <a:gd fmla="val 3655" name="adj"/>
            </a:avLst>
          </a:prstGeom>
          <a:noFill/>
          <a:ln>
            <a:noFill/>
          </a:ln>
        </p:spPr>
      </p:sp>
      <p:sp>
        <p:nvSpPr>
          <p:cNvPr id="250" name="Google Shape;250;p31"/>
          <p:cNvSpPr/>
          <p:nvPr>
            <p:ph idx="16" type="pic"/>
          </p:nvPr>
        </p:nvSpPr>
        <p:spPr>
          <a:xfrm>
            <a:off x="3931925" y="3335275"/>
            <a:ext cx="2205000" cy="1215600"/>
          </a:xfrm>
          <a:prstGeom prst="roundRect">
            <a:avLst>
              <a:gd fmla="val 3655" name="adj"/>
            </a:avLst>
          </a:prstGeom>
          <a:noFill/>
          <a:ln>
            <a:noFill/>
          </a:ln>
        </p:spPr>
      </p:sp>
      <p:sp>
        <p:nvSpPr>
          <p:cNvPr id="251" name="Google Shape;251;p31"/>
          <p:cNvSpPr/>
          <p:nvPr>
            <p:ph idx="17" type="pic"/>
          </p:nvPr>
        </p:nvSpPr>
        <p:spPr>
          <a:xfrm>
            <a:off x="7635600" y="3335275"/>
            <a:ext cx="1135200" cy="1215600"/>
          </a:xfrm>
          <a:prstGeom prst="roundRect">
            <a:avLst>
              <a:gd fmla="val 3655" name="adj"/>
            </a:avLst>
          </a:prstGeom>
          <a:noFill/>
          <a:ln>
            <a:noFill/>
          </a:ln>
        </p:spPr>
      </p:sp>
      <p:sp>
        <p:nvSpPr>
          <p:cNvPr id="252" name="Google Shape;252;p31"/>
          <p:cNvSpPr/>
          <p:nvPr>
            <p:ph idx="18" type="pic"/>
          </p:nvPr>
        </p:nvSpPr>
        <p:spPr>
          <a:xfrm>
            <a:off x="2575300" y="3335875"/>
            <a:ext cx="1215000" cy="1215000"/>
          </a:xfrm>
          <a:prstGeom prst="ellipse">
            <a:avLst/>
          </a:prstGeom>
          <a:noFill/>
          <a:ln>
            <a:noFill/>
          </a:ln>
        </p:spPr>
      </p:sp>
      <p:sp>
        <p:nvSpPr>
          <p:cNvPr id="253" name="Google Shape;253;p31"/>
          <p:cNvSpPr/>
          <p:nvPr>
            <p:ph idx="19" type="pic"/>
          </p:nvPr>
        </p:nvSpPr>
        <p:spPr>
          <a:xfrm>
            <a:off x="6278800" y="3335875"/>
            <a:ext cx="1215000" cy="1215000"/>
          </a:xfrm>
          <a:prstGeom prst="ellipse">
            <a:avLst/>
          </a:prstGeom>
          <a:noFill/>
          <a:ln>
            <a:noFill/>
          </a:ln>
        </p:spPr>
      </p:sp>
      <p:sp>
        <p:nvSpPr>
          <p:cNvPr id="254" name="Google Shape;254;p3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55" name="Google Shape;255;p3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56" name="Google Shape;256;p3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7" name="Google Shape;257;p3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58" name="Shape 258"/>
        <p:cNvGrpSpPr/>
        <p:nvPr/>
      </p:nvGrpSpPr>
      <p:grpSpPr>
        <a:xfrm>
          <a:off x="0" y="0"/>
          <a:ext cx="0" cy="0"/>
          <a:chOff x="0" y="0"/>
          <a:chExt cx="0" cy="0"/>
        </a:xfrm>
      </p:grpSpPr>
      <p:sp>
        <p:nvSpPr>
          <p:cNvPr id="259" name="Google Shape;259;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60" name="Google Shape;260;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61" name="Google Shape;26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4" name="Google Shape;26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65" name="Shape 265"/>
        <p:cNvGrpSpPr/>
        <p:nvPr/>
      </p:nvGrpSpPr>
      <p:grpSpPr>
        <a:xfrm>
          <a:off x="0" y="0"/>
          <a:ext cx="0" cy="0"/>
          <a:chOff x="0" y="0"/>
          <a:chExt cx="0" cy="0"/>
        </a:xfrm>
      </p:grpSpPr>
      <p:sp>
        <p:nvSpPr>
          <p:cNvPr id="266" name="Google Shape;26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7" name="Google Shape;26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8" name="Google Shape;26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69" name="Shape 269"/>
        <p:cNvGrpSpPr/>
        <p:nvPr/>
      </p:nvGrpSpPr>
      <p:grpSpPr>
        <a:xfrm>
          <a:off x="0" y="0"/>
          <a:ext cx="0" cy="0"/>
          <a:chOff x="0" y="0"/>
          <a:chExt cx="0" cy="0"/>
        </a:xfrm>
      </p:grpSpPr>
      <p:sp>
        <p:nvSpPr>
          <p:cNvPr id="270" name="Google Shape;27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1" name="Google Shape;271;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6" name="Google Shape;27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77" name="Shape 277"/>
        <p:cNvGrpSpPr/>
        <p:nvPr/>
      </p:nvGrpSpPr>
      <p:grpSpPr>
        <a:xfrm>
          <a:off x="0" y="0"/>
          <a:ext cx="0" cy="0"/>
          <a:chOff x="0" y="0"/>
          <a:chExt cx="0" cy="0"/>
        </a:xfrm>
      </p:grpSpPr>
      <p:sp>
        <p:nvSpPr>
          <p:cNvPr id="278" name="Google Shape;278;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9" name="Google Shape;279;p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81" name="Shape 281"/>
        <p:cNvGrpSpPr/>
        <p:nvPr/>
      </p:nvGrpSpPr>
      <p:grpSpPr>
        <a:xfrm>
          <a:off x="0" y="0"/>
          <a:ext cx="0" cy="0"/>
          <a:chOff x="0" y="0"/>
          <a:chExt cx="0" cy="0"/>
        </a:xfrm>
      </p:grpSpPr>
      <p:sp>
        <p:nvSpPr>
          <p:cNvPr id="282" name="Google Shape;282;p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84" name="Shape 284"/>
        <p:cNvGrpSpPr/>
        <p:nvPr/>
      </p:nvGrpSpPr>
      <p:grpSpPr>
        <a:xfrm>
          <a:off x="0" y="0"/>
          <a:ext cx="0" cy="0"/>
          <a:chOff x="0" y="0"/>
          <a:chExt cx="0" cy="0"/>
        </a:xfrm>
      </p:grpSpPr>
      <p:sp>
        <p:nvSpPr>
          <p:cNvPr id="285" name="Google Shape;285;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87" name="Google Shape;287;p3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88" name="Google Shape;288;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90" name="Shape 290"/>
        <p:cNvGrpSpPr/>
        <p:nvPr/>
      </p:nvGrpSpPr>
      <p:grpSpPr>
        <a:xfrm>
          <a:off x="0" y="0"/>
          <a:ext cx="0" cy="0"/>
          <a:chOff x="0" y="0"/>
          <a:chExt cx="0" cy="0"/>
        </a:xfrm>
      </p:grpSpPr>
      <p:sp>
        <p:nvSpPr>
          <p:cNvPr id="291" name="Google Shape;291;p4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92" name="Google Shape;29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93" name="Shape 293"/>
        <p:cNvGrpSpPr/>
        <p:nvPr/>
      </p:nvGrpSpPr>
      <p:grpSpPr>
        <a:xfrm>
          <a:off x="0" y="0"/>
          <a:ext cx="0" cy="0"/>
          <a:chOff x="0" y="0"/>
          <a:chExt cx="0" cy="0"/>
        </a:xfrm>
      </p:grpSpPr>
      <p:sp>
        <p:nvSpPr>
          <p:cNvPr id="294" name="Google Shape;294;p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95" name="Google Shape;295;p4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97" name="Shape 297"/>
        <p:cNvGrpSpPr/>
        <p:nvPr/>
      </p:nvGrpSpPr>
      <p:grpSpPr>
        <a:xfrm>
          <a:off x="0" y="0"/>
          <a:ext cx="0" cy="0"/>
          <a:chOff x="0" y="0"/>
          <a:chExt cx="0" cy="0"/>
        </a:xfrm>
      </p:grpSpPr>
      <p:sp>
        <p:nvSpPr>
          <p:cNvPr id="298" name="Google Shape;29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99" name="Shape 299"/>
        <p:cNvGrpSpPr/>
        <p:nvPr/>
      </p:nvGrpSpPr>
      <p:grpSpPr>
        <a:xfrm>
          <a:off x="0" y="0"/>
          <a:ext cx="0" cy="0"/>
          <a:chOff x="0" y="0"/>
          <a:chExt cx="0" cy="0"/>
        </a:xfrm>
      </p:grpSpPr>
      <p:sp>
        <p:nvSpPr>
          <p:cNvPr id="300" name="Google Shape;300;p4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1" name="Google Shape;30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3" name="Google Shape;303;p4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6" name="Google Shape;306;p4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7" name="Google Shape;307;p4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08" name="Shape 308"/>
        <p:cNvGrpSpPr/>
        <p:nvPr/>
      </p:nvGrpSpPr>
      <p:grpSpPr>
        <a:xfrm>
          <a:off x="0" y="0"/>
          <a:ext cx="0" cy="0"/>
          <a:chOff x="0" y="0"/>
          <a:chExt cx="0" cy="0"/>
        </a:xfrm>
      </p:grpSpPr>
      <p:sp>
        <p:nvSpPr>
          <p:cNvPr id="309" name="Google Shape;30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0" name="Google Shape;310;p4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1" name="Google Shape;311;p44"/>
          <p:cNvSpPr/>
          <p:nvPr>
            <p:ph idx="2" type="pic"/>
          </p:nvPr>
        </p:nvSpPr>
        <p:spPr>
          <a:xfrm>
            <a:off x="4992024" y="1152775"/>
            <a:ext cx="3840300" cy="3416400"/>
          </a:xfrm>
          <a:prstGeom prst="rect">
            <a:avLst/>
          </a:prstGeom>
          <a:noFill/>
          <a:ln>
            <a:noFill/>
          </a:ln>
        </p:spPr>
      </p:sp>
      <p:sp>
        <p:nvSpPr>
          <p:cNvPr id="312" name="Google Shape;31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313" name="Shape 313"/>
        <p:cNvGrpSpPr/>
        <p:nvPr/>
      </p:nvGrpSpPr>
      <p:grpSpPr>
        <a:xfrm>
          <a:off x="0" y="0"/>
          <a:ext cx="0" cy="0"/>
          <a:chOff x="0" y="0"/>
          <a:chExt cx="0" cy="0"/>
        </a:xfrm>
      </p:grpSpPr>
      <p:sp>
        <p:nvSpPr>
          <p:cNvPr id="314" name="Google Shape;31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5" name="Google Shape;315;p4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6" name="Google Shape;316;p4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7" name="Google Shape;317;p4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8" name="Google Shape;318;p4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9" name="Google Shape;319;p4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20" name="Shape 320"/>
        <p:cNvGrpSpPr/>
        <p:nvPr/>
      </p:nvGrpSpPr>
      <p:grpSpPr>
        <a:xfrm>
          <a:off x="0" y="0"/>
          <a:ext cx="0" cy="0"/>
          <a:chOff x="0" y="0"/>
          <a:chExt cx="0" cy="0"/>
        </a:xfrm>
      </p:grpSpPr>
      <p:sp>
        <p:nvSpPr>
          <p:cNvPr id="321" name="Google Shape;32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3" name="Google Shape;323;p4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4" name="Google Shape;324;p4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5" name="Google Shape;325;p4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26" name="Google Shape;326;p4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7" name="Google Shape;327;p4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8" name="Google Shape;328;p4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4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2" name="Google Shape;332;p4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3" name="Google Shape;333;p4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4" name="Google Shape;334;p4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4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6" name="Google Shape;336;p4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7" name="Google Shape;337;p4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8" name="Google Shape;338;p4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9" name="Google Shape;339;p4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40" name="Shape 340"/>
        <p:cNvGrpSpPr/>
        <p:nvPr/>
      </p:nvGrpSpPr>
      <p:grpSpPr>
        <a:xfrm>
          <a:off x="0" y="0"/>
          <a:ext cx="0" cy="0"/>
          <a:chOff x="0" y="0"/>
          <a:chExt cx="0" cy="0"/>
        </a:xfrm>
      </p:grpSpPr>
      <p:sp>
        <p:nvSpPr>
          <p:cNvPr id="341" name="Google Shape;34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42" name="Google Shape;34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4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44" name="Shape 344"/>
        <p:cNvGrpSpPr/>
        <p:nvPr/>
      </p:nvGrpSpPr>
      <p:grpSpPr>
        <a:xfrm>
          <a:off x="0" y="0"/>
          <a:ext cx="0" cy="0"/>
          <a:chOff x="0" y="0"/>
          <a:chExt cx="0" cy="0"/>
        </a:xfrm>
      </p:grpSpPr>
      <p:sp>
        <p:nvSpPr>
          <p:cNvPr id="345" name="Google Shape;345;p4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6" name="Google Shape;346;p49"/>
          <p:cNvSpPr/>
          <p:nvPr>
            <p:ph idx="2" type="pic"/>
          </p:nvPr>
        </p:nvSpPr>
        <p:spPr>
          <a:xfrm>
            <a:off x="4804825" y="1133300"/>
            <a:ext cx="4027500" cy="2392800"/>
          </a:xfrm>
          <a:prstGeom prst="rect">
            <a:avLst/>
          </a:prstGeom>
          <a:noFill/>
          <a:ln>
            <a:noFill/>
          </a:ln>
        </p:spPr>
      </p:sp>
      <p:sp>
        <p:nvSpPr>
          <p:cNvPr id="347" name="Google Shape;347;p49"/>
          <p:cNvSpPr/>
          <p:nvPr>
            <p:ph idx="3" type="pic"/>
          </p:nvPr>
        </p:nvSpPr>
        <p:spPr>
          <a:xfrm>
            <a:off x="311725" y="1133300"/>
            <a:ext cx="4027500" cy="2392800"/>
          </a:xfrm>
          <a:prstGeom prst="rect">
            <a:avLst/>
          </a:prstGeom>
          <a:noFill/>
          <a:ln>
            <a:noFill/>
          </a:ln>
        </p:spPr>
      </p:sp>
      <p:sp>
        <p:nvSpPr>
          <p:cNvPr id="348" name="Google Shape;348;p4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9" name="Google Shape;349;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51" name="Google Shape;351;p4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52" name="Google Shape;352;p4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53" name="Shape 353"/>
        <p:cNvGrpSpPr/>
        <p:nvPr/>
      </p:nvGrpSpPr>
      <p:grpSpPr>
        <a:xfrm>
          <a:off x="0" y="0"/>
          <a:ext cx="0" cy="0"/>
          <a:chOff x="0" y="0"/>
          <a:chExt cx="0" cy="0"/>
        </a:xfrm>
      </p:grpSpPr>
      <p:sp>
        <p:nvSpPr>
          <p:cNvPr id="354" name="Google Shape;354;p5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5" name="Google Shape;355;p50"/>
          <p:cNvSpPr/>
          <p:nvPr>
            <p:ph idx="2" type="pic"/>
          </p:nvPr>
        </p:nvSpPr>
        <p:spPr>
          <a:xfrm>
            <a:off x="6205225" y="1128325"/>
            <a:ext cx="2627100" cy="2273100"/>
          </a:xfrm>
          <a:prstGeom prst="rect">
            <a:avLst/>
          </a:prstGeom>
          <a:noFill/>
          <a:ln>
            <a:noFill/>
          </a:ln>
        </p:spPr>
      </p:sp>
      <p:sp>
        <p:nvSpPr>
          <p:cNvPr id="356" name="Google Shape;356;p50"/>
          <p:cNvSpPr/>
          <p:nvPr>
            <p:ph idx="3" type="pic"/>
          </p:nvPr>
        </p:nvSpPr>
        <p:spPr>
          <a:xfrm>
            <a:off x="311725" y="1128325"/>
            <a:ext cx="2627100" cy="2273100"/>
          </a:xfrm>
          <a:prstGeom prst="rect">
            <a:avLst/>
          </a:prstGeom>
          <a:noFill/>
          <a:ln>
            <a:noFill/>
          </a:ln>
        </p:spPr>
      </p:sp>
      <p:sp>
        <p:nvSpPr>
          <p:cNvPr id="357" name="Google Shape;357;p5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8" name="Google Shape;358;p50"/>
          <p:cNvSpPr/>
          <p:nvPr>
            <p:ph idx="5" type="pic"/>
          </p:nvPr>
        </p:nvSpPr>
        <p:spPr>
          <a:xfrm>
            <a:off x="3255250" y="1128325"/>
            <a:ext cx="2627100" cy="2273100"/>
          </a:xfrm>
          <a:prstGeom prst="rect">
            <a:avLst/>
          </a:prstGeom>
          <a:noFill/>
          <a:ln>
            <a:noFill/>
          </a:ln>
        </p:spPr>
      </p:sp>
      <p:sp>
        <p:nvSpPr>
          <p:cNvPr id="359" name="Google Shape;359;p5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0" name="Google Shape;36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62" name="Google Shape;362;p5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63" name="Google Shape;363;p5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64" name="Google Shape;364;p5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65" name="Shape 365"/>
        <p:cNvGrpSpPr/>
        <p:nvPr/>
      </p:nvGrpSpPr>
      <p:grpSpPr>
        <a:xfrm>
          <a:off x="0" y="0"/>
          <a:ext cx="0" cy="0"/>
          <a:chOff x="0" y="0"/>
          <a:chExt cx="0" cy="0"/>
        </a:xfrm>
      </p:grpSpPr>
      <p:sp>
        <p:nvSpPr>
          <p:cNvPr id="366" name="Google Shape;366;p51"/>
          <p:cNvSpPr/>
          <p:nvPr>
            <p:ph idx="2" type="pic"/>
          </p:nvPr>
        </p:nvSpPr>
        <p:spPr>
          <a:xfrm>
            <a:off x="311700" y="445025"/>
            <a:ext cx="8520600" cy="4218300"/>
          </a:xfrm>
          <a:prstGeom prst="rect">
            <a:avLst/>
          </a:prstGeom>
          <a:noFill/>
          <a:ln>
            <a:noFill/>
          </a:ln>
        </p:spPr>
      </p:sp>
      <p:sp>
        <p:nvSpPr>
          <p:cNvPr id="367" name="Google Shape;367;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68" name="Shape 368"/>
        <p:cNvGrpSpPr/>
        <p:nvPr/>
      </p:nvGrpSpPr>
      <p:grpSpPr>
        <a:xfrm>
          <a:off x="0" y="0"/>
          <a:ext cx="0" cy="0"/>
          <a:chOff x="0" y="0"/>
          <a:chExt cx="0" cy="0"/>
        </a:xfrm>
      </p:grpSpPr>
      <p:sp>
        <p:nvSpPr>
          <p:cNvPr id="369" name="Google Shape;36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52"/>
          <p:cNvSpPr/>
          <p:nvPr>
            <p:ph idx="2" type="pic"/>
          </p:nvPr>
        </p:nvSpPr>
        <p:spPr>
          <a:xfrm>
            <a:off x="3389600" y="118913"/>
            <a:ext cx="1643700" cy="1535100"/>
          </a:xfrm>
          <a:prstGeom prst="rect">
            <a:avLst/>
          </a:prstGeom>
          <a:noFill/>
          <a:ln>
            <a:noFill/>
          </a:ln>
        </p:spPr>
      </p:sp>
      <p:sp>
        <p:nvSpPr>
          <p:cNvPr id="371" name="Google Shape;371;p52"/>
          <p:cNvSpPr/>
          <p:nvPr>
            <p:ph idx="3" type="pic"/>
          </p:nvPr>
        </p:nvSpPr>
        <p:spPr>
          <a:xfrm>
            <a:off x="5195935" y="118913"/>
            <a:ext cx="1643700" cy="1535100"/>
          </a:xfrm>
          <a:prstGeom prst="rect">
            <a:avLst/>
          </a:prstGeom>
          <a:noFill/>
          <a:ln>
            <a:noFill/>
          </a:ln>
        </p:spPr>
      </p:sp>
      <p:sp>
        <p:nvSpPr>
          <p:cNvPr id="372" name="Google Shape;372;p52"/>
          <p:cNvSpPr/>
          <p:nvPr>
            <p:ph idx="4" type="pic"/>
          </p:nvPr>
        </p:nvSpPr>
        <p:spPr>
          <a:xfrm>
            <a:off x="7002270" y="118913"/>
            <a:ext cx="1643700" cy="1535100"/>
          </a:xfrm>
          <a:prstGeom prst="rect">
            <a:avLst/>
          </a:prstGeom>
          <a:noFill/>
          <a:ln>
            <a:noFill/>
          </a:ln>
        </p:spPr>
      </p:sp>
      <p:sp>
        <p:nvSpPr>
          <p:cNvPr id="373" name="Google Shape;373;p52"/>
          <p:cNvSpPr/>
          <p:nvPr>
            <p:ph idx="5" type="pic"/>
          </p:nvPr>
        </p:nvSpPr>
        <p:spPr>
          <a:xfrm>
            <a:off x="3389588" y="1804212"/>
            <a:ext cx="1643700" cy="1535100"/>
          </a:xfrm>
          <a:prstGeom prst="rect">
            <a:avLst/>
          </a:prstGeom>
          <a:noFill/>
          <a:ln>
            <a:noFill/>
          </a:ln>
        </p:spPr>
      </p:sp>
      <p:sp>
        <p:nvSpPr>
          <p:cNvPr id="374" name="Google Shape;374;p52"/>
          <p:cNvSpPr/>
          <p:nvPr>
            <p:ph idx="6" type="pic"/>
          </p:nvPr>
        </p:nvSpPr>
        <p:spPr>
          <a:xfrm>
            <a:off x="5195922" y="1804212"/>
            <a:ext cx="1643700" cy="1535100"/>
          </a:xfrm>
          <a:prstGeom prst="rect">
            <a:avLst/>
          </a:prstGeom>
          <a:noFill/>
          <a:ln>
            <a:noFill/>
          </a:ln>
        </p:spPr>
      </p:sp>
      <p:sp>
        <p:nvSpPr>
          <p:cNvPr id="375" name="Google Shape;375;p52"/>
          <p:cNvSpPr/>
          <p:nvPr>
            <p:ph idx="7" type="pic"/>
          </p:nvPr>
        </p:nvSpPr>
        <p:spPr>
          <a:xfrm>
            <a:off x="7002257" y="1804212"/>
            <a:ext cx="1643700" cy="1535100"/>
          </a:xfrm>
          <a:prstGeom prst="rect">
            <a:avLst/>
          </a:prstGeom>
          <a:noFill/>
          <a:ln>
            <a:noFill/>
          </a:ln>
        </p:spPr>
      </p:sp>
      <p:sp>
        <p:nvSpPr>
          <p:cNvPr id="376" name="Google Shape;376;p5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77" name="Google Shape;377;p52"/>
          <p:cNvSpPr/>
          <p:nvPr>
            <p:ph idx="8" type="pic"/>
          </p:nvPr>
        </p:nvSpPr>
        <p:spPr>
          <a:xfrm>
            <a:off x="3389588" y="3489487"/>
            <a:ext cx="1643700" cy="1535100"/>
          </a:xfrm>
          <a:prstGeom prst="rect">
            <a:avLst/>
          </a:prstGeom>
          <a:noFill/>
          <a:ln>
            <a:noFill/>
          </a:ln>
        </p:spPr>
      </p:sp>
      <p:sp>
        <p:nvSpPr>
          <p:cNvPr id="378" name="Google Shape;378;p52"/>
          <p:cNvSpPr/>
          <p:nvPr>
            <p:ph idx="9" type="pic"/>
          </p:nvPr>
        </p:nvSpPr>
        <p:spPr>
          <a:xfrm>
            <a:off x="5195922" y="3489487"/>
            <a:ext cx="1643700" cy="1535100"/>
          </a:xfrm>
          <a:prstGeom prst="rect">
            <a:avLst/>
          </a:prstGeom>
          <a:noFill/>
          <a:ln>
            <a:noFill/>
          </a:ln>
        </p:spPr>
      </p:sp>
      <p:sp>
        <p:nvSpPr>
          <p:cNvPr id="379" name="Google Shape;379;p5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380" name="Shape 380"/>
        <p:cNvGrpSpPr/>
        <p:nvPr/>
      </p:nvGrpSpPr>
      <p:grpSpPr>
        <a:xfrm>
          <a:off x="0" y="0"/>
          <a:ext cx="0" cy="0"/>
          <a:chOff x="0" y="0"/>
          <a:chExt cx="0" cy="0"/>
        </a:xfrm>
      </p:grpSpPr>
      <p:sp>
        <p:nvSpPr>
          <p:cNvPr id="381" name="Google Shape;381;p53"/>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4200"/>
              <a:buNone/>
              <a:defRPr>
                <a:solidFill>
                  <a:schemeClr val="dk1"/>
                </a:solidFill>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386" name="Shape 386"/>
        <p:cNvGrpSpPr/>
        <p:nvPr/>
      </p:nvGrpSpPr>
      <p:grpSpPr>
        <a:xfrm>
          <a:off x="0" y="0"/>
          <a:ext cx="0" cy="0"/>
          <a:chOff x="0" y="0"/>
          <a:chExt cx="0" cy="0"/>
        </a:xfrm>
      </p:grpSpPr>
      <p:sp>
        <p:nvSpPr>
          <p:cNvPr id="387" name="Google Shape;387;p55"/>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88" name="Google Shape;388;p55"/>
          <p:cNvSpPr/>
          <p:nvPr>
            <p:ph idx="3" type="pic"/>
          </p:nvPr>
        </p:nvSpPr>
        <p:spPr>
          <a:xfrm>
            <a:off x="226525" y="2975750"/>
            <a:ext cx="4458900" cy="1941300"/>
          </a:xfrm>
          <a:prstGeom prst="rect">
            <a:avLst/>
          </a:prstGeom>
          <a:noFill/>
          <a:ln>
            <a:noFill/>
          </a:ln>
        </p:spPr>
      </p:sp>
      <p:sp>
        <p:nvSpPr>
          <p:cNvPr id="389" name="Google Shape;389;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5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1" name="Google Shape;391;p55"/>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392" name="Shape 392"/>
        <p:cNvGrpSpPr/>
        <p:nvPr/>
      </p:nvGrpSpPr>
      <p:grpSpPr>
        <a:xfrm>
          <a:off x="0" y="0"/>
          <a:ext cx="0" cy="0"/>
          <a:chOff x="0" y="0"/>
          <a:chExt cx="0" cy="0"/>
        </a:xfrm>
      </p:grpSpPr>
      <p:sp>
        <p:nvSpPr>
          <p:cNvPr id="393" name="Google Shape;393;p56"/>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94" name="Google Shape;39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6" name="Google Shape;396;p56"/>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97" name="Google Shape;397;p56"/>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8" name="Google Shape;398;p56"/>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399" name="Shape 399"/>
        <p:cNvGrpSpPr/>
        <p:nvPr/>
      </p:nvGrpSpPr>
      <p:grpSpPr>
        <a:xfrm>
          <a:off x="0" y="0"/>
          <a:ext cx="0" cy="0"/>
          <a:chOff x="0" y="0"/>
          <a:chExt cx="0" cy="0"/>
        </a:xfrm>
      </p:grpSpPr>
      <p:sp>
        <p:nvSpPr>
          <p:cNvPr id="400" name="Google Shape;400;p57"/>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401" name="Google Shape;40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2" name="Google Shape;402;p57"/>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403" name="Shape 403"/>
        <p:cNvGrpSpPr/>
        <p:nvPr/>
      </p:nvGrpSpPr>
      <p:grpSpPr>
        <a:xfrm>
          <a:off x="0" y="0"/>
          <a:ext cx="0" cy="0"/>
          <a:chOff x="0" y="0"/>
          <a:chExt cx="0" cy="0"/>
        </a:xfrm>
      </p:grpSpPr>
      <p:sp>
        <p:nvSpPr>
          <p:cNvPr id="404" name="Google Shape;404;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8"/>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6" name="Google Shape;406;p58"/>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407" name="Shape 407"/>
        <p:cNvGrpSpPr/>
        <p:nvPr/>
      </p:nvGrpSpPr>
      <p:grpSpPr>
        <a:xfrm>
          <a:off x="0" y="0"/>
          <a:ext cx="0" cy="0"/>
          <a:chOff x="0" y="0"/>
          <a:chExt cx="0" cy="0"/>
        </a:xfrm>
      </p:grpSpPr>
      <p:sp>
        <p:nvSpPr>
          <p:cNvPr id="408" name="Google Shape;408;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59"/>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410" name="Google Shape;410;p59"/>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1" name="Google Shape;411;p59"/>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412" name="Google Shape;412;p59"/>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413" name="Google Shape;413;p59"/>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414" name="Shape 414"/>
        <p:cNvGrpSpPr/>
        <p:nvPr/>
      </p:nvGrpSpPr>
      <p:grpSpPr>
        <a:xfrm>
          <a:off x="0" y="0"/>
          <a:ext cx="0" cy="0"/>
          <a:chOff x="0" y="0"/>
          <a:chExt cx="0" cy="0"/>
        </a:xfrm>
      </p:grpSpPr>
      <p:sp>
        <p:nvSpPr>
          <p:cNvPr id="415" name="Google Shape;41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6" name="Google Shape;416;p60"/>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417" name="Shape 417"/>
        <p:cNvGrpSpPr/>
        <p:nvPr/>
      </p:nvGrpSpPr>
      <p:grpSpPr>
        <a:xfrm>
          <a:off x="0" y="0"/>
          <a:ext cx="0" cy="0"/>
          <a:chOff x="0" y="0"/>
          <a:chExt cx="0" cy="0"/>
        </a:xfrm>
      </p:grpSpPr>
      <p:sp>
        <p:nvSpPr>
          <p:cNvPr id="418" name="Google Shape;41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9" name="Google Shape;419;p61"/>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420" name="Shape 420"/>
        <p:cNvGrpSpPr/>
        <p:nvPr/>
      </p:nvGrpSpPr>
      <p:grpSpPr>
        <a:xfrm>
          <a:off x="0" y="0"/>
          <a:ext cx="0" cy="0"/>
          <a:chOff x="0" y="0"/>
          <a:chExt cx="0" cy="0"/>
        </a:xfrm>
      </p:grpSpPr>
      <p:sp>
        <p:nvSpPr>
          <p:cNvPr id="421" name="Google Shape;42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22" name="Google Shape;422;p62"/>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23" name="Google Shape;423;p62"/>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24" name="Google Shape;424;p62"/>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425" name="Google Shape;425;p62"/>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426" name="Shape 426"/>
        <p:cNvGrpSpPr/>
        <p:nvPr/>
      </p:nvGrpSpPr>
      <p:grpSpPr>
        <a:xfrm>
          <a:off x="0" y="0"/>
          <a:ext cx="0" cy="0"/>
          <a:chOff x="0" y="0"/>
          <a:chExt cx="0" cy="0"/>
        </a:xfrm>
      </p:grpSpPr>
      <p:sp>
        <p:nvSpPr>
          <p:cNvPr id="427" name="Google Shape;427;p63"/>
          <p:cNvSpPr/>
          <p:nvPr>
            <p:ph idx="2" type="pic"/>
          </p:nvPr>
        </p:nvSpPr>
        <p:spPr>
          <a:xfrm>
            <a:off x="-5225" y="709575"/>
            <a:ext cx="3048600" cy="2805300"/>
          </a:xfrm>
          <a:prstGeom prst="rect">
            <a:avLst/>
          </a:prstGeom>
          <a:noFill/>
          <a:ln>
            <a:noFill/>
          </a:ln>
        </p:spPr>
      </p:sp>
      <p:sp>
        <p:nvSpPr>
          <p:cNvPr id="428" name="Google Shape;428;p63"/>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29" name="Google Shape;429;p63"/>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30" name="Google Shape;430;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1" name="Google Shape;431;p63"/>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32" name="Google Shape;432;p63"/>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33" name="Google Shape;433;p63"/>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34" name="Google Shape;434;p63"/>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35" name="Google Shape;435;p63"/>
          <p:cNvSpPr/>
          <p:nvPr>
            <p:ph idx="7" type="pic"/>
          </p:nvPr>
        </p:nvSpPr>
        <p:spPr>
          <a:xfrm>
            <a:off x="3053763" y="709575"/>
            <a:ext cx="3031800" cy="2805300"/>
          </a:xfrm>
          <a:prstGeom prst="rect">
            <a:avLst/>
          </a:prstGeom>
          <a:noFill/>
          <a:ln>
            <a:noFill/>
          </a:ln>
        </p:spPr>
      </p:sp>
      <p:sp>
        <p:nvSpPr>
          <p:cNvPr id="436" name="Google Shape;436;p63"/>
          <p:cNvSpPr/>
          <p:nvPr>
            <p:ph idx="8" type="pic"/>
          </p:nvPr>
        </p:nvSpPr>
        <p:spPr>
          <a:xfrm>
            <a:off x="6095475" y="709575"/>
            <a:ext cx="3048600" cy="2805300"/>
          </a:xfrm>
          <a:prstGeom prst="rect">
            <a:avLst/>
          </a:prstGeom>
          <a:noFill/>
          <a:ln>
            <a:noFill/>
          </a:ln>
        </p:spPr>
      </p:sp>
      <p:cxnSp>
        <p:nvCxnSpPr>
          <p:cNvPr id="437" name="Google Shape;437;p63"/>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438" name="Google Shape;438;p63"/>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439" name="Google Shape;439;p63"/>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440" name="Google Shape;440;p63"/>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441" name="Google Shape;441;p63"/>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442" name="Shape 442"/>
        <p:cNvGrpSpPr/>
        <p:nvPr/>
      </p:nvGrpSpPr>
      <p:grpSpPr>
        <a:xfrm>
          <a:off x="0" y="0"/>
          <a:ext cx="0" cy="0"/>
          <a:chOff x="0" y="0"/>
          <a:chExt cx="0" cy="0"/>
        </a:xfrm>
      </p:grpSpPr>
      <p:sp>
        <p:nvSpPr>
          <p:cNvPr id="443" name="Google Shape;443;p64"/>
          <p:cNvSpPr/>
          <p:nvPr>
            <p:ph idx="2" type="pic"/>
          </p:nvPr>
        </p:nvSpPr>
        <p:spPr>
          <a:xfrm>
            <a:off x="-5225" y="709575"/>
            <a:ext cx="3048600" cy="1468500"/>
          </a:xfrm>
          <a:prstGeom prst="rect">
            <a:avLst/>
          </a:prstGeom>
          <a:noFill/>
          <a:ln>
            <a:noFill/>
          </a:ln>
        </p:spPr>
      </p:sp>
      <p:sp>
        <p:nvSpPr>
          <p:cNvPr id="444" name="Google Shape;444;p64"/>
          <p:cNvSpPr/>
          <p:nvPr>
            <p:ph idx="3" type="pic"/>
          </p:nvPr>
        </p:nvSpPr>
        <p:spPr>
          <a:xfrm>
            <a:off x="3053763" y="709575"/>
            <a:ext cx="3031800" cy="1468500"/>
          </a:xfrm>
          <a:prstGeom prst="rect">
            <a:avLst/>
          </a:prstGeom>
          <a:noFill/>
          <a:ln>
            <a:noFill/>
          </a:ln>
        </p:spPr>
      </p:sp>
      <p:sp>
        <p:nvSpPr>
          <p:cNvPr id="445" name="Google Shape;445;p64"/>
          <p:cNvSpPr/>
          <p:nvPr>
            <p:ph idx="4" type="pic"/>
          </p:nvPr>
        </p:nvSpPr>
        <p:spPr>
          <a:xfrm>
            <a:off x="6095475" y="709575"/>
            <a:ext cx="3048600" cy="1468500"/>
          </a:xfrm>
          <a:prstGeom prst="rect">
            <a:avLst/>
          </a:prstGeom>
          <a:noFill/>
          <a:ln>
            <a:noFill/>
          </a:ln>
        </p:spPr>
      </p:sp>
      <p:cxnSp>
        <p:nvCxnSpPr>
          <p:cNvPr id="446" name="Google Shape;446;p64"/>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447" name="Google Shape;447;p64"/>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8" name="Google Shape;448;p64"/>
          <p:cNvSpPr/>
          <p:nvPr>
            <p:ph idx="5" type="pic"/>
          </p:nvPr>
        </p:nvSpPr>
        <p:spPr>
          <a:xfrm>
            <a:off x="-4975" y="2192221"/>
            <a:ext cx="3048600" cy="1468500"/>
          </a:xfrm>
          <a:prstGeom prst="rect">
            <a:avLst/>
          </a:prstGeom>
          <a:noFill/>
          <a:ln>
            <a:noFill/>
          </a:ln>
        </p:spPr>
      </p:sp>
      <p:sp>
        <p:nvSpPr>
          <p:cNvPr id="449" name="Google Shape;449;p64"/>
          <p:cNvSpPr/>
          <p:nvPr>
            <p:ph idx="6" type="pic"/>
          </p:nvPr>
        </p:nvSpPr>
        <p:spPr>
          <a:xfrm>
            <a:off x="3054013" y="2192221"/>
            <a:ext cx="3031800" cy="1468500"/>
          </a:xfrm>
          <a:prstGeom prst="rect">
            <a:avLst/>
          </a:prstGeom>
          <a:noFill/>
          <a:ln>
            <a:noFill/>
          </a:ln>
        </p:spPr>
      </p:sp>
      <p:sp>
        <p:nvSpPr>
          <p:cNvPr id="450" name="Google Shape;450;p64"/>
          <p:cNvSpPr/>
          <p:nvPr>
            <p:ph idx="7" type="pic"/>
          </p:nvPr>
        </p:nvSpPr>
        <p:spPr>
          <a:xfrm>
            <a:off x="6095725" y="2192221"/>
            <a:ext cx="3048600" cy="1468500"/>
          </a:xfrm>
          <a:prstGeom prst="rect">
            <a:avLst/>
          </a:prstGeom>
          <a:noFill/>
          <a:ln>
            <a:noFill/>
          </a:ln>
        </p:spPr>
      </p:sp>
      <p:sp>
        <p:nvSpPr>
          <p:cNvPr id="451" name="Google Shape;451;p64"/>
          <p:cNvSpPr/>
          <p:nvPr>
            <p:ph idx="8" type="pic"/>
          </p:nvPr>
        </p:nvSpPr>
        <p:spPr>
          <a:xfrm>
            <a:off x="-4975" y="3674873"/>
            <a:ext cx="3048600" cy="1468500"/>
          </a:xfrm>
          <a:prstGeom prst="rect">
            <a:avLst/>
          </a:prstGeom>
          <a:noFill/>
          <a:ln>
            <a:noFill/>
          </a:ln>
        </p:spPr>
      </p:sp>
      <p:sp>
        <p:nvSpPr>
          <p:cNvPr id="452" name="Google Shape;452;p64"/>
          <p:cNvSpPr/>
          <p:nvPr>
            <p:ph idx="9" type="pic"/>
          </p:nvPr>
        </p:nvSpPr>
        <p:spPr>
          <a:xfrm>
            <a:off x="3054013" y="3674873"/>
            <a:ext cx="3031800" cy="1468500"/>
          </a:xfrm>
          <a:prstGeom prst="rect">
            <a:avLst/>
          </a:prstGeom>
          <a:noFill/>
          <a:ln>
            <a:noFill/>
          </a:ln>
        </p:spPr>
      </p:sp>
      <p:sp>
        <p:nvSpPr>
          <p:cNvPr id="453" name="Google Shape;453;p64"/>
          <p:cNvSpPr/>
          <p:nvPr>
            <p:ph idx="13" type="pic"/>
          </p:nvPr>
        </p:nvSpPr>
        <p:spPr>
          <a:xfrm>
            <a:off x="6095725" y="3674873"/>
            <a:ext cx="3048600" cy="14685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454" name="Shape 454"/>
        <p:cNvGrpSpPr/>
        <p:nvPr/>
      </p:nvGrpSpPr>
      <p:grpSpPr>
        <a:xfrm>
          <a:off x="0" y="0"/>
          <a:ext cx="0" cy="0"/>
          <a:chOff x="0" y="0"/>
          <a:chExt cx="0" cy="0"/>
        </a:xfrm>
      </p:grpSpPr>
      <p:sp>
        <p:nvSpPr>
          <p:cNvPr id="455" name="Google Shape;455;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65"/>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457" name="Shape 457"/>
        <p:cNvGrpSpPr/>
        <p:nvPr/>
      </p:nvGrpSpPr>
      <p:grpSpPr>
        <a:xfrm>
          <a:off x="0" y="0"/>
          <a:ext cx="0" cy="0"/>
          <a:chOff x="0" y="0"/>
          <a:chExt cx="0" cy="0"/>
        </a:xfrm>
      </p:grpSpPr>
      <p:sp>
        <p:nvSpPr>
          <p:cNvPr id="458" name="Google Shape;45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66"/>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460" name="Shape 460"/>
        <p:cNvGrpSpPr/>
        <p:nvPr/>
      </p:nvGrpSpPr>
      <p:grpSpPr>
        <a:xfrm>
          <a:off x="0" y="0"/>
          <a:ext cx="0" cy="0"/>
          <a:chOff x="0" y="0"/>
          <a:chExt cx="0" cy="0"/>
        </a:xfrm>
      </p:grpSpPr>
      <p:sp>
        <p:nvSpPr>
          <p:cNvPr id="461" name="Google Shape;461;p67"/>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462" name="Google Shape;462;p67"/>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463" name="Google Shape;46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4" name="Google Shape;464;p67"/>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465" name="Shape 465"/>
        <p:cNvGrpSpPr/>
        <p:nvPr/>
      </p:nvGrpSpPr>
      <p:grpSpPr>
        <a:xfrm>
          <a:off x="0" y="0"/>
          <a:ext cx="0" cy="0"/>
          <a:chOff x="0" y="0"/>
          <a:chExt cx="0" cy="0"/>
        </a:xfrm>
      </p:grpSpPr>
      <p:sp>
        <p:nvSpPr>
          <p:cNvPr id="466" name="Google Shape;46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7" name="Google Shape;467;p6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8" name="Google Shape;468;p68"/>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469" name="Google Shape;469;p68"/>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470" name="Google Shape;470;p68"/>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471" name="Shape 471"/>
        <p:cNvGrpSpPr/>
        <p:nvPr/>
      </p:nvGrpSpPr>
      <p:grpSpPr>
        <a:xfrm>
          <a:off x="0" y="0"/>
          <a:ext cx="0" cy="0"/>
          <a:chOff x="0" y="0"/>
          <a:chExt cx="0" cy="0"/>
        </a:xfrm>
      </p:grpSpPr>
      <p:sp>
        <p:nvSpPr>
          <p:cNvPr id="472" name="Google Shape;472;p6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73" name="Google Shape;47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69"/>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5" name="Google Shape;475;p69"/>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76" name="Google Shape;476;p69"/>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77" name="Google Shape;477;p69"/>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478" name="Shape 478"/>
        <p:cNvGrpSpPr/>
        <p:nvPr/>
      </p:nvGrpSpPr>
      <p:grpSpPr>
        <a:xfrm>
          <a:off x="0" y="0"/>
          <a:ext cx="0" cy="0"/>
          <a:chOff x="0" y="0"/>
          <a:chExt cx="0" cy="0"/>
        </a:xfrm>
      </p:grpSpPr>
      <p:sp>
        <p:nvSpPr>
          <p:cNvPr id="479" name="Google Shape;479;p70"/>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0" name="Google Shape;48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1" name="Google Shape;481;p70"/>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82" name="Google Shape;482;p70"/>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3" name="Google Shape;483;p70"/>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484" name="Shape 484"/>
        <p:cNvGrpSpPr/>
        <p:nvPr/>
      </p:nvGrpSpPr>
      <p:grpSpPr>
        <a:xfrm>
          <a:off x="0" y="0"/>
          <a:ext cx="0" cy="0"/>
          <a:chOff x="0" y="0"/>
          <a:chExt cx="0" cy="0"/>
        </a:xfrm>
      </p:grpSpPr>
      <p:sp>
        <p:nvSpPr>
          <p:cNvPr id="485" name="Google Shape;485;p7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6" name="Google Shape;486;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7" name="Google Shape;487;p71"/>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88" name="Google Shape;488;p71"/>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9" name="Google Shape;489;p71"/>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0" name="Google Shape;490;p71"/>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491" name="Google Shape;491;p71"/>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492" name="Shape 492"/>
        <p:cNvGrpSpPr/>
        <p:nvPr/>
      </p:nvGrpSpPr>
      <p:grpSpPr>
        <a:xfrm>
          <a:off x="0" y="0"/>
          <a:ext cx="0" cy="0"/>
          <a:chOff x="0" y="0"/>
          <a:chExt cx="0" cy="0"/>
        </a:xfrm>
      </p:grpSpPr>
      <p:sp>
        <p:nvSpPr>
          <p:cNvPr id="493" name="Google Shape;493;p72"/>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4" name="Google Shape;494;p72"/>
          <p:cNvSpPr/>
          <p:nvPr>
            <p:ph idx="2" type="pic"/>
          </p:nvPr>
        </p:nvSpPr>
        <p:spPr>
          <a:xfrm>
            <a:off x="0" y="709975"/>
            <a:ext cx="3043800" cy="3346500"/>
          </a:xfrm>
          <a:prstGeom prst="rect">
            <a:avLst/>
          </a:prstGeom>
          <a:noFill/>
          <a:ln>
            <a:noFill/>
          </a:ln>
        </p:spPr>
      </p:sp>
      <p:cxnSp>
        <p:nvCxnSpPr>
          <p:cNvPr id="495" name="Google Shape;495;p72"/>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96" name="Google Shape;496;p72"/>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97" name="Google Shape;497;p72"/>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498" name="Google Shape;498;p72"/>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99" name="Google Shape;499;p72"/>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500" name="Google Shape;500;p72"/>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1" name="Google Shape;501;p72"/>
          <p:cNvSpPr/>
          <p:nvPr>
            <p:ph idx="3" type="pic"/>
          </p:nvPr>
        </p:nvSpPr>
        <p:spPr>
          <a:xfrm>
            <a:off x="6095725" y="709975"/>
            <a:ext cx="3043800" cy="3346500"/>
          </a:xfrm>
          <a:prstGeom prst="rect">
            <a:avLst/>
          </a:prstGeom>
          <a:noFill/>
          <a:ln>
            <a:noFill/>
          </a:ln>
        </p:spPr>
      </p:sp>
      <p:sp>
        <p:nvSpPr>
          <p:cNvPr id="502" name="Google Shape;502;p72"/>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03" name="Google Shape;503;p72"/>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504" name="Google Shape;504;p72"/>
          <p:cNvSpPr/>
          <p:nvPr>
            <p:ph idx="6" type="pic"/>
          </p:nvPr>
        </p:nvSpPr>
        <p:spPr>
          <a:xfrm>
            <a:off x="3053900" y="1794150"/>
            <a:ext cx="3030600" cy="3349200"/>
          </a:xfrm>
          <a:prstGeom prst="rect">
            <a:avLst/>
          </a:prstGeom>
          <a:noFill/>
          <a:ln>
            <a:noFill/>
          </a:ln>
        </p:spPr>
      </p:sp>
      <p:sp>
        <p:nvSpPr>
          <p:cNvPr id="505" name="Google Shape;505;p72"/>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6" name="Google Shape;506;p72"/>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07" name="Google Shape;507;p72"/>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508" name="Google Shape;508;p72"/>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509" name="Google Shape;509;p72"/>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510" name="Google Shape;510;p72"/>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511" name="Shape 511"/>
        <p:cNvGrpSpPr/>
        <p:nvPr/>
      </p:nvGrpSpPr>
      <p:grpSpPr>
        <a:xfrm>
          <a:off x="0" y="0"/>
          <a:ext cx="0" cy="0"/>
          <a:chOff x="0" y="0"/>
          <a:chExt cx="0" cy="0"/>
        </a:xfrm>
      </p:grpSpPr>
      <p:sp>
        <p:nvSpPr>
          <p:cNvPr id="512" name="Google Shape;512;p73"/>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13" name="Google Shape;51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4" name="Google Shape;514;p7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5" name="Google Shape;515;p73"/>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516" name="Google Shape;516;p73"/>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517" name="Google Shape;517;p73"/>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518" name="Google Shape;518;p73"/>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519" name="Google Shape;519;p73"/>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520" name="Google Shape;520;p73"/>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521" name="Google Shape;521;p73"/>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522" name="Shape 522"/>
        <p:cNvGrpSpPr/>
        <p:nvPr/>
      </p:nvGrpSpPr>
      <p:grpSpPr>
        <a:xfrm>
          <a:off x="0" y="0"/>
          <a:ext cx="0" cy="0"/>
          <a:chOff x="0" y="0"/>
          <a:chExt cx="0" cy="0"/>
        </a:xfrm>
      </p:grpSpPr>
      <p:sp>
        <p:nvSpPr>
          <p:cNvPr id="523" name="Google Shape;523;p74"/>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4" name="Google Shape;524;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5" name="Google Shape;525;p74"/>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526" name="Google Shape;526;p74"/>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527" name="Google Shape;527;p74"/>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528" name="Shape 528"/>
        <p:cNvGrpSpPr/>
        <p:nvPr/>
      </p:nvGrpSpPr>
      <p:grpSpPr>
        <a:xfrm>
          <a:off x="0" y="0"/>
          <a:ext cx="0" cy="0"/>
          <a:chOff x="0" y="0"/>
          <a:chExt cx="0" cy="0"/>
        </a:xfrm>
      </p:grpSpPr>
      <p:sp>
        <p:nvSpPr>
          <p:cNvPr id="529" name="Google Shape;529;p75"/>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0" name="Google Shape;530;p75"/>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531" name="Shape 531"/>
        <p:cNvGrpSpPr/>
        <p:nvPr/>
      </p:nvGrpSpPr>
      <p:grpSpPr>
        <a:xfrm>
          <a:off x="0" y="0"/>
          <a:ext cx="0" cy="0"/>
          <a:chOff x="0" y="0"/>
          <a:chExt cx="0" cy="0"/>
        </a:xfrm>
      </p:grpSpPr>
      <p:sp>
        <p:nvSpPr>
          <p:cNvPr id="532" name="Google Shape;532;p76"/>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33" name="Google Shape;533;p76"/>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534" name="Google Shape;534;p76"/>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535" name="Google Shape;535;p76"/>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536" name="Shape 536"/>
        <p:cNvGrpSpPr/>
        <p:nvPr/>
      </p:nvGrpSpPr>
      <p:grpSpPr>
        <a:xfrm>
          <a:off x="0" y="0"/>
          <a:ext cx="0" cy="0"/>
          <a:chOff x="0" y="0"/>
          <a:chExt cx="0" cy="0"/>
        </a:xfrm>
      </p:grpSpPr>
      <p:sp>
        <p:nvSpPr>
          <p:cNvPr id="537" name="Google Shape;537;p77"/>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538" name="Google Shape;538;p77"/>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539" name="Shape 539"/>
        <p:cNvGrpSpPr/>
        <p:nvPr/>
      </p:nvGrpSpPr>
      <p:grpSpPr>
        <a:xfrm>
          <a:off x="0" y="0"/>
          <a:ext cx="0" cy="0"/>
          <a:chOff x="0" y="0"/>
          <a:chExt cx="0" cy="0"/>
        </a:xfrm>
      </p:grpSpPr>
      <p:sp>
        <p:nvSpPr>
          <p:cNvPr id="540" name="Google Shape;540;p78"/>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541" name="Google Shape;541;p7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2" name="Google Shape;542;p78"/>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43" name="Google Shape;543;p78"/>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4" name="Google Shape;544;p78"/>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545" name="Shape 545"/>
        <p:cNvGrpSpPr/>
        <p:nvPr/>
      </p:nvGrpSpPr>
      <p:grpSpPr>
        <a:xfrm>
          <a:off x="0" y="0"/>
          <a:ext cx="0" cy="0"/>
          <a:chOff x="0" y="0"/>
          <a:chExt cx="0" cy="0"/>
        </a:xfrm>
      </p:grpSpPr>
      <p:sp>
        <p:nvSpPr>
          <p:cNvPr id="546" name="Google Shape;546;p79"/>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7" name="Google Shape;547;p79"/>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548" name="Shape 548"/>
        <p:cNvGrpSpPr/>
        <p:nvPr/>
      </p:nvGrpSpPr>
      <p:grpSpPr>
        <a:xfrm>
          <a:off x="0" y="0"/>
          <a:ext cx="0" cy="0"/>
          <a:chOff x="0" y="0"/>
          <a:chExt cx="0" cy="0"/>
        </a:xfrm>
      </p:grpSpPr>
      <p:sp>
        <p:nvSpPr>
          <p:cNvPr id="549" name="Google Shape;549;p80"/>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0" name="Google Shape;550;p80"/>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1" name="Google Shape;551;p80"/>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2" name="Google Shape;552;p80"/>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3" name="Google Shape;553;p80"/>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4" name="Google Shape;554;p80"/>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5" name="Google Shape;555;p80"/>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556" name="Shape 556"/>
        <p:cNvGrpSpPr/>
        <p:nvPr/>
      </p:nvGrpSpPr>
      <p:grpSpPr>
        <a:xfrm>
          <a:off x="0" y="0"/>
          <a:ext cx="0" cy="0"/>
          <a:chOff x="0" y="0"/>
          <a:chExt cx="0" cy="0"/>
        </a:xfrm>
      </p:grpSpPr>
      <p:sp>
        <p:nvSpPr>
          <p:cNvPr id="557" name="Google Shape;557;p81"/>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58" name="Google Shape;558;p81"/>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559" name="Shape 559"/>
        <p:cNvGrpSpPr/>
        <p:nvPr/>
      </p:nvGrpSpPr>
      <p:grpSpPr>
        <a:xfrm>
          <a:off x="0" y="0"/>
          <a:ext cx="0" cy="0"/>
          <a:chOff x="0" y="0"/>
          <a:chExt cx="0" cy="0"/>
        </a:xfrm>
      </p:grpSpPr>
      <p:sp>
        <p:nvSpPr>
          <p:cNvPr id="560" name="Google Shape;560;p82"/>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1" name="Google Shape;561;p82"/>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62" name="Google Shape;562;p82"/>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3" name="Google Shape;563;p82"/>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564" name="Google Shape;564;p82"/>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565" name="Google Shape;565;p82"/>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566" name="Shape 566"/>
        <p:cNvGrpSpPr/>
        <p:nvPr/>
      </p:nvGrpSpPr>
      <p:grpSpPr>
        <a:xfrm>
          <a:off x="0" y="0"/>
          <a:ext cx="0" cy="0"/>
          <a:chOff x="0" y="0"/>
          <a:chExt cx="0" cy="0"/>
        </a:xfrm>
      </p:grpSpPr>
      <p:sp>
        <p:nvSpPr>
          <p:cNvPr id="567" name="Google Shape;567;p83"/>
          <p:cNvSpPr/>
          <p:nvPr>
            <p:ph idx="2" type="pic"/>
          </p:nvPr>
        </p:nvSpPr>
        <p:spPr>
          <a:xfrm>
            <a:off x="-5225" y="713825"/>
            <a:ext cx="4571700" cy="2795700"/>
          </a:xfrm>
          <a:prstGeom prst="rect">
            <a:avLst/>
          </a:prstGeom>
          <a:noFill/>
          <a:ln>
            <a:noFill/>
          </a:ln>
        </p:spPr>
      </p:sp>
      <p:sp>
        <p:nvSpPr>
          <p:cNvPr id="568" name="Google Shape;568;p83"/>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69" name="Google Shape;569;p83"/>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70" name="Google Shape;570;p83"/>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571" name="Google Shape;571;p83"/>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572" name="Google Shape;572;p83"/>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573" name="Google Shape;573;p83"/>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574" name="Google Shape;574;p83"/>
          <p:cNvSpPr/>
          <p:nvPr>
            <p:ph idx="4" type="pic"/>
          </p:nvPr>
        </p:nvSpPr>
        <p:spPr>
          <a:xfrm>
            <a:off x="4577525" y="713825"/>
            <a:ext cx="4571700" cy="2795700"/>
          </a:xfrm>
          <a:prstGeom prst="rect">
            <a:avLst/>
          </a:prstGeom>
          <a:noFill/>
          <a:ln>
            <a:noFill/>
          </a:ln>
        </p:spPr>
      </p:sp>
      <p:sp>
        <p:nvSpPr>
          <p:cNvPr id="575" name="Google Shape;575;p83"/>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76" name="Google Shape;576;p83"/>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577" name="Shape 577"/>
        <p:cNvGrpSpPr/>
        <p:nvPr/>
      </p:nvGrpSpPr>
      <p:grpSpPr>
        <a:xfrm>
          <a:off x="0" y="0"/>
          <a:ext cx="0" cy="0"/>
          <a:chOff x="0" y="0"/>
          <a:chExt cx="0" cy="0"/>
        </a:xfrm>
      </p:grpSpPr>
      <p:sp>
        <p:nvSpPr>
          <p:cNvPr id="578" name="Google Shape;578;p8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9" name="Google Shape;579;p8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80" name="Google Shape;580;p84"/>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1" name="Google Shape;581;p84"/>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582" name="Google Shape;582;p84"/>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583" name="Google Shape;583;p84"/>
          <p:cNvSpPr/>
          <p:nvPr>
            <p:ph idx="4" type="pic"/>
          </p:nvPr>
        </p:nvSpPr>
        <p:spPr>
          <a:xfrm>
            <a:off x="4197575" y="512375"/>
            <a:ext cx="2847600" cy="4631100"/>
          </a:xfrm>
          <a:prstGeom prst="round2SameRect">
            <a:avLst>
              <a:gd fmla="val 12455" name="adj1"/>
              <a:gd fmla="val 0" name="adj2"/>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584" name="Shape 584"/>
        <p:cNvGrpSpPr/>
        <p:nvPr/>
      </p:nvGrpSpPr>
      <p:grpSpPr>
        <a:xfrm>
          <a:off x="0" y="0"/>
          <a:ext cx="0" cy="0"/>
          <a:chOff x="0" y="0"/>
          <a:chExt cx="0" cy="0"/>
        </a:xfrm>
      </p:grpSpPr>
      <p:sp>
        <p:nvSpPr>
          <p:cNvPr id="585" name="Google Shape;585;p8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6" name="Google Shape;586;p85"/>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87" name="Google Shape;587;p85"/>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588" name="Google Shape;588;p85"/>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9" name="Google Shape;589;p85"/>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0" name="Google Shape;590;p85"/>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591" name="Shape 591"/>
        <p:cNvGrpSpPr/>
        <p:nvPr/>
      </p:nvGrpSpPr>
      <p:grpSpPr>
        <a:xfrm>
          <a:off x="0" y="0"/>
          <a:ext cx="0" cy="0"/>
          <a:chOff x="0" y="0"/>
          <a:chExt cx="0" cy="0"/>
        </a:xfrm>
      </p:grpSpPr>
      <p:sp>
        <p:nvSpPr>
          <p:cNvPr id="592" name="Google Shape;592;p86"/>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3" name="Google Shape;593;p86"/>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4" name="Google Shape;594;p86"/>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5" name="Google Shape;595;p86"/>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6" name="Google Shape;596;p86"/>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7" name="Google Shape;597;p86"/>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8" name="Google Shape;598;p86"/>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599" name="Shape 599"/>
        <p:cNvGrpSpPr/>
        <p:nvPr/>
      </p:nvGrpSpPr>
      <p:grpSpPr>
        <a:xfrm>
          <a:off x="0" y="0"/>
          <a:ext cx="0" cy="0"/>
          <a:chOff x="0" y="0"/>
          <a:chExt cx="0" cy="0"/>
        </a:xfrm>
      </p:grpSpPr>
      <p:sp>
        <p:nvSpPr>
          <p:cNvPr id="600" name="Google Shape;600;p87"/>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01" name="Google Shape;601;p87"/>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2" name="Google Shape;602;p87"/>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03" name="Google Shape;603;p87"/>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4" name="Google Shape;604;p87"/>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05" name="Google Shape;605;p87"/>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6" name="Google Shape;606;p87"/>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07" name="Google Shape;607;p87"/>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8" name="Google Shape;608;p87"/>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9" name="Shape 609"/>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610" name="Shape 610"/>
        <p:cNvGrpSpPr/>
        <p:nvPr/>
      </p:nvGrpSpPr>
      <p:grpSpPr>
        <a:xfrm>
          <a:off x="0" y="0"/>
          <a:ext cx="0" cy="0"/>
          <a:chOff x="0" y="0"/>
          <a:chExt cx="0" cy="0"/>
        </a:xfrm>
      </p:grpSpPr>
      <p:sp>
        <p:nvSpPr>
          <p:cNvPr id="611" name="Google Shape;611;p89"/>
          <p:cNvSpPr/>
          <p:nvPr>
            <p:ph idx="2" type="pic"/>
          </p:nvPr>
        </p:nvSpPr>
        <p:spPr>
          <a:xfrm>
            <a:off x="0" y="0"/>
            <a:ext cx="9144000" cy="5143500"/>
          </a:xfrm>
          <a:prstGeom prst="rect">
            <a:avLst/>
          </a:prstGeom>
          <a:noFill/>
          <a:ln>
            <a:noFill/>
          </a:ln>
        </p:spPr>
      </p:sp>
      <p:sp>
        <p:nvSpPr>
          <p:cNvPr id="612" name="Google Shape;612;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613" name="Shape 613"/>
        <p:cNvGrpSpPr/>
        <p:nvPr/>
      </p:nvGrpSpPr>
      <p:grpSpPr>
        <a:xfrm>
          <a:off x="0" y="0"/>
          <a:ext cx="0" cy="0"/>
          <a:chOff x="0" y="0"/>
          <a:chExt cx="0" cy="0"/>
        </a:xfrm>
      </p:grpSpPr>
      <p:sp>
        <p:nvSpPr>
          <p:cNvPr id="614" name="Google Shape;614;p9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5" name="Google Shape;615;p9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6" name="Google Shape;616;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17" name="Shape 617"/>
        <p:cNvGrpSpPr/>
        <p:nvPr/>
      </p:nvGrpSpPr>
      <p:grpSpPr>
        <a:xfrm>
          <a:off x="0" y="0"/>
          <a:ext cx="0" cy="0"/>
          <a:chOff x="0" y="0"/>
          <a:chExt cx="0" cy="0"/>
        </a:xfrm>
      </p:grpSpPr>
      <p:sp>
        <p:nvSpPr>
          <p:cNvPr id="618" name="Google Shape;618;p9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19" name="Google Shape;619;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620" name="Shape 620"/>
        <p:cNvGrpSpPr/>
        <p:nvPr/>
      </p:nvGrpSpPr>
      <p:grpSpPr>
        <a:xfrm>
          <a:off x="0" y="0"/>
          <a:ext cx="0" cy="0"/>
          <a:chOff x="0" y="0"/>
          <a:chExt cx="0" cy="0"/>
        </a:xfrm>
      </p:grpSpPr>
      <p:sp>
        <p:nvSpPr>
          <p:cNvPr id="621" name="Google Shape;621;p9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3" name="Google Shape;623;p9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24" name="Google Shape;624;p9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25" name="Google Shape;625;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626" name="Shape 626"/>
        <p:cNvGrpSpPr/>
        <p:nvPr/>
      </p:nvGrpSpPr>
      <p:grpSpPr>
        <a:xfrm>
          <a:off x="0" y="0"/>
          <a:ext cx="0" cy="0"/>
          <a:chOff x="0" y="0"/>
          <a:chExt cx="0" cy="0"/>
        </a:xfrm>
      </p:grpSpPr>
      <p:sp>
        <p:nvSpPr>
          <p:cNvPr id="627" name="Google Shape;627;p93"/>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8" name="Google Shape;628;p93"/>
          <p:cNvSpPr/>
          <p:nvPr>
            <p:ph idx="2" type="pic"/>
          </p:nvPr>
        </p:nvSpPr>
        <p:spPr>
          <a:xfrm>
            <a:off x="4804825" y="1133300"/>
            <a:ext cx="4027500" cy="2392800"/>
          </a:xfrm>
          <a:prstGeom prst="rect">
            <a:avLst/>
          </a:prstGeom>
          <a:noFill/>
          <a:ln>
            <a:noFill/>
          </a:ln>
        </p:spPr>
      </p:sp>
      <p:sp>
        <p:nvSpPr>
          <p:cNvPr id="629" name="Google Shape;629;p93"/>
          <p:cNvSpPr/>
          <p:nvPr>
            <p:ph idx="3" type="pic"/>
          </p:nvPr>
        </p:nvSpPr>
        <p:spPr>
          <a:xfrm>
            <a:off x="311725" y="1133300"/>
            <a:ext cx="4027500" cy="2392800"/>
          </a:xfrm>
          <a:prstGeom prst="rect">
            <a:avLst/>
          </a:prstGeom>
          <a:noFill/>
          <a:ln>
            <a:noFill/>
          </a:ln>
        </p:spPr>
      </p:sp>
      <p:sp>
        <p:nvSpPr>
          <p:cNvPr id="630" name="Google Shape;630;p93"/>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1" name="Google Shape;631;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32" name="Google Shape;632;p9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3" name="Google Shape;633;p9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4" name="Google Shape;634;p9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635" name="Shape 635"/>
        <p:cNvGrpSpPr/>
        <p:nvPr/>
      </p:nvGrpSpPr>
      <p:grpSpPr>
        <a:xfrm>
          <a:off x="0" y="0"/>
          <a:ext cx="0" cy="0"/>
          <a:chOff x="0" y="0"/>
          <a:chExt cx="0" cy="0"/>
        </a:xfrm>
      </p:grpSpPr>
      <p:sp>
        <p:nvSpPr>
          <p:cNvPr id="636" name="Google Shape;636;p94"/>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7" name="Google Shape;637;p94"/>
          <p:cNvSpPr/>
          <p:nvPr>
            <p:ph idx="2" type="pic"/>
          </p:nvPr>
        </p:nvSpPr>
        <p:spPr>
          <a:xfrm>
            <a:off x="6205225" y="1128325"/>
            <a:ext cx="2627100" cy="2273100"/>
          </a:xfrm>
          <a:prstGeom prst="rect">
            <a:avLst/>
          </a:prstGeom>
          <a:noFill/>
          <a:ln>
            <a:noFill/>
          </a:ln>
        </p:spPr>
      </p:sp>
      <p:sp>
        <p:nvSpPr>
          <p:cNvPr id="638" name="Google Shape;638;p94"/>
          <p:cNvSpPr/>
          <p:nvPr>
            <p:ph idx="3" type="pic"/>
          </p:nvPr>
        </p:nvSpPr>
        <p:spPr>
          <a:xfrm>
            <a:off x="311725" y="1128325"/>
            <a:ext cx="2627100" cy="2273100"/>
          </a:xfrm>
          <a:prstGeom prst="rect">
            <a:avLst/>
          </a:prstGeom>
          <a:noFill/>
          <a:ln>
            <a:noFill/>
          </a:ln>
        </p:spPr>
      </p:sp>
      <p:sp>
        <p:nvSpPr>
          <p:cNvPr id="639" name="Google Shape;639;p94"/>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0" name="Google Shape;640;p94"/>
          <p:cNvSpPr/>
          <p:nvPr>
            <p:ph idx="5" type="pic"/>
          </p:nvPr>
        </p:nvSpPr>
        <p:spPr>
          <a:xfrm>
            <a:off x="3255250" y="1128325"/>
            <a:ext cx="2627100" cy="2273100"/>
          </a:xfrm>
          <a:prstGeom prst="rect">
            <a:avLst/>
          </a:prstGeom>
          <a:noFill/>
          <a:ln>
            <a:noFill/>
          </a:ln>
        </p:spPr>
      </p:sp>
      <p:sp>
        <p:nvSpPr>
          <p:cNvPr id="641" name="Google Shape;641;p94"/>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2" name="Google Shape;642;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3" name="Google Shape;643;p9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4" name="Google Shape;644;p9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45" name="Google Shape;645;p9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46" name="Google Shape;646;p9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1.xml"/><Relationship Id="rId20" Type="http://schemas.openxmlformats.org/officeDocument/2006/relationships/slideLayout" Target="../slideLayouts/slideLayout71.xml"/><Relationship Id="rId41" Type="http://schemas.openxmlformats.org/officeDocument/2006/relationships/theme" Target="../theme/theme4.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5" Type="http://schemas.openxmlformats.org/officeDocument/2006/relationships/slideLayout" Target="../slideLayouts/slideLayout56.xml"/><Relationship Id="rId6" Type="http://schemas.openxmlformats.org/officeDocument/2006/relationships/slideLayout" Target="../slideLayouts/slideLayout57.xml"/><Relationship Id="rId29" Type="http://schemas.openxmlformats.org/officeDocument/2006/relationships/slideLayout" Target="../slideLayouts/slideLayout80.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11" Type="http://schemas.openxmlformats.org/officeDocument/2006/relationships/slideLayout" Target="../slideLayouts/slideLayout62.xml"/><Relationship Id="rId33" Type="http://schemas.openxmlformats.org/officeDocument/2006/relationships/slideLayout" Target="../slideLayouts/slideLayout84.xml"/><Relationship Id="rId10" Type="http://schemas.openxmlformats.org/officeDocument/2006/relationships/slideLayout" Target="../slideLayouts/slideLayout61.xml"/><Relationship Id="rId32" Type="http://schemas.openxmlformats.org/officeDocument/2006/relationships/slideLayout" Target="../slideLayouts/slideLayout83.xml"/><Relationship Id="rId13" Type="http://schemas.openxmlformats.org/officeDocument/2006/relationships/slideLayout" Target="../slideLayouts/slideLayout64.xml"/><Relationship Id="rId35" Type="http://schemas.openxmlformats.org/officeDocument/2006/relationships/slideLayout" Target="../slideLayouts/slideLayout86.xml"/><Relationship Id="rId12" Type="http://schemas.openxmlformats.org/officeDocument/2006/relationships/slideLayout" Target="../slideLayouts/slideLayout63.xml"/><Relationship Id="rId34" Type="http://schemas.openxmlformats.org/officeDocument/2006/relationships/slideLayout" Target="../slideLayouts/slideLayout85.xml"/><Relationship Id="rId15" Type="http://schemas.openxmlformats.org/officeDocument/2006/relationships/slideLayout" Target="../slideLayouts/slideLayout66.xml"/><Relationship Id="rId37" Type="http://schemas.openxmlformats.org/officeDocument/2006/relationships/slideLayout" Target="../slideLayouts/slideLayout88.xml"/><Relationship Id="rId14" Type="http://schemas.openxmlformats.org/officeDocument/2006/relationships/slideLayout" Target="../slideLayouts/slideLayout65.xml"/><Relationship Id="rId36" Type="http://schemas.openxmlformats.org/officeDocument/2006/relationships/slideLayout" Target="../slideLayouts/slideLayout87.xml"/><Relationship Id="rId17" Type="http://schemas.openxmlformats.org/officeDocument/2006/relationships/slideLayout" Target="../slideLayouts/slideLayout68.xml"/><Relationship Id="rId39" Type="http://schemas.openxmlformats.org/officeDocument/2006/relationships/slideLayout" Target="../slideLayouts/slideLayout90.xml"/><Relationship Id="rId16" Type="http://schemas.openxmlformats.org/officeDocument/2006/relationships/slideLayout" Target="../slideLayouts/slideLayout67.xml"/><Relationship Id="rId38" Type="http://schemas.openxmlformats.org/officeDocument/2006/relationships/slideLayout" Target="../slideLayouts/slideLayout89.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53" name="Google Shape;53;p13"/>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2" name="Shape 382"/>
        <p:cNvGrpSpPr/>
        <p:nvPr/>
      </p:nvGrpSpPr>
      <p:grpSpPr>
        <a:xfrm>
          <a:off x="0" y="0"/>
          <a:ext cx="0" cy="0"/>
          <a:chOff x="0" y="0"/>
          <a:chExt cx="0" cy="0"/>
        </a:xfrm>
      </p:grpSpPr>
      <p:sp>
        <p:nvSpPr>
          <p:cNvPr id="383" name="Google Shape;383;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384" name="Google Shape;384;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385" name="Google Shape;38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4.jpg"/><Relationship Id="rId5" Type="http://schemas.openxmlformats.org/officeDocument/2006/relationships/image" Target="../media/image20.png"/><Relationship Id="rId6" Type="http://schemas.openxmlformats.org/officeDocument/2006/relationships/image" Target="../media/image5.jpg"/><Relationship Id="rId7" Type="http://schemas.openxmlformats.org/officeDocument/2006/relationships/image" Target="../media/image19.jpg"/><Relationship Id="rId8"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3.jpg"/><Relationship Id="rId5" Type="http://schemas.openxmlformats.org/officeDocument/2006/relationships/image" Target="../media/image9.jpg"/><Relationship Id="rId6" Type="http://schemas.openxmlformats.org/officeDocument/2006/relationships/image" Target="../media/image15.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s://marvelapp.com/prototype/ache16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5"/>
          <p:cNvSpPr txBox="1"/>
          <p:nvPr>
            <p:ph type="title"/>
          </p:nvPr>
        </p:nvSpPr>
        <p:spPr>
          <a:xfrm>
            <a:off x="2220975" y="128225"/>
            <a:ext cx="46188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Product Vision Deck</a:t>
            </a:r>
            <a:endParaRPr/>
          </a:p>
        </p:txBody>
      </p:sp>
      <p:pic>
        <p:nvPicPr>
          <p:cNvPr id="652" name="Google Shape;652;p95"/>
          <p:cNvPicPr preferRelativeResize="0"/>
          <p:nvPr/>
        </p:nvPicPr>
        <p:blipFill>
          <a:blip r:embed="rId3">
            <a:alphaModFix/>
          </a:blip>
          <a:stretch>
            <a:fillRect/>
          </a:stretch>
        </p:blipFill>
        <p:spPr>
          <a:xfrm>
            <a:off x="975425" y="1860725"/>
            <a:ext cx="7193150" cy="2703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2" name="Shape 772"/>
        <p:cNvGrpSpPr/>
        <p:nvPr/>
      </p:nvGrpSpPr>
      <p:grpSpPr>
        <a:xfrm>
          <a:off x="0" y="0"/>
          <a:ext cx="0" cy="0"/>
          <a:chOff x="0" y="0"/>
          <a:chExt cx="0" cy="0"/>
        </a:xfrm>
      </p:grpSpPr>
      <p:sp>
        <p:nvSpPr>
          <p:cNvPr id="773" name="Google Shape;773;p104"/>
          <p:cNvSpPr txBox="1"/>
          <p:nvPr/>
        </p:nvSpPr>
        <p:spPr>
          <a:xfrm>
            <a:off x="319872" y="165075"/>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rgbClr val="1A36B4"/>
                </a:solidFill>
                <a:latin typeface="Inter Light"/>
                <a:ea typeface="Inter Light"/>
                <a:cs typeface="Inter Light"/>
                <a:sym typeface="Inter Light"/>
              </a:rPr>
              <a:t>‹#›</a:t>
            </a:fld>
            <a:endParaRPr sz="800">
              <a:solidFill>
                <a:srgbClr val="1A36B4"/>
              </a:solidFill>
              <a:latin typeface="Inter Light"/>
              <a:ea typeface="Inter Light"/>
              <a:cs typeface="Inter Light"/>
              <a:sym typeface="Inter Light"/>
            </a:endParaRPr>
          </a:p>
        </p:txBody>
      </p:sp>
      <p:sp>
        <p:nvSpPr>
          <p:cNvPr id="774" name="Google Shape;774;p104"/>
          <p:cNvSpPr txBox="1"/>
          <p:nvPr>
            <p:ph idx="4294967295" type="title"/>
          </p:nvPr>
        </p:nvSpPr>
        <p:spPr>
          <a:xfrm>
            <a:off x="344675" y="398025"/>
            <a:ext cx="3813000" cy="137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latin typeface="Inter"/>
                <a:ea typeface="Inter"/>
                <a:cs typeface="Inter"/>
                <a:sym typeface="Inter"/>
              </a:rPr>
              <a:t>Key Metrics</a:t>
            </a:r>
            <a:endParaRPr sz="3800">
              <a:latin typeface="Inter"/>
              <a:ea typeface="Inter"/>
              <a:cs typeface="Inter"/>
              <a:sym typeface="Inter"/>
            </a:endParaRPr>
          </a:p>
        </p:txBody>
      </p:sp>
      <p:graphicFrame>
        <p:nvGraphicFramePr>
          <p:cNvPr id="775" name="Google Shape;775;p104"/>
          <p:cNvGraphicFramePr/>
          <p:nvPr/>
        </p:nvGraphicFramePr>
        <p:xfrm>
          <a:off x="864025" y="1236100"/>
          <a:ext cx="3000000" cy="3000000"/>
        </p:xfrm>
        <a:graphic>
          <a:graphicData uri="http://schemas.openxmlformats.org/drawingml/2006/table">
            <a:tbl>
              <a:tblPr>
                <a:noFill/>
                <a:tableStyleId>{0208BEFA-E291-40C6-9318-6AC7D271BE7E}</a:tableStyleId>
              </a:tblPr>
              <a:tblGrid>
                <a:gridCol w="1343900"/>
                <a:gridCol w="1709175"/>
                <a:gridCol w="1964725"/>
                <a:gridCol w="2398150"/>
              </a:tblGrid>
              <a:tr h="388925">
                <a:tc>
                  <a:txBody>
                    <a:bodyPr/>
                    <a:lstStyle/>
                    <a:p>
                      <a:pPr indent="0" lvl="0" marL="0" rtl="0" algn="l">
                        <a:spcBef>
                          <a:spcPts val="0"/>
                        </a:spcBef>
                        <a:spcAft>
                          <a:spcPts val="0"/>
                        </a:spcAft>
                        <a:buNone/>
                      </a:pPr>
                      <a:r>
                        <a:rPr b="1" lang="en" sz="900">
                          <a:latin typeface="Inter"/>
                          <a:ea typeface="Inter"/>
                          <a:cs typeface="Inter"/>
                          <a:sym typeface="Inter"/>
                        </a:rPr>
                        <a:t>Metric Name</a:t>
                      </a:r>
                      <a:endParaRPr b="1"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900">
                          <a:latin typeface="Inter"/>
                          <a:ea typeface="Inter"/>
                          <a:cs typeface="Inter"/>
                          <a:sym typeface="Inter"/>
                        </a:rPr>
                        <a:t>Definition</a:t>
                      </a:r>
                      <a:endParaRPr b="1"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900">
                          <a:latin typeface="Inter"/>
                          <a:ea typeface="Inter"/>
                          <a:cs typeface="Inter"/>
                          <a:sym typeface="Inter"/>
                        </a:rPr>
                        <a:t>How It’s Measured &amp; How Often</a:t>
                      </a:r>
                      <a:endParaRPr b="1"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900">
                          <a:latin typeface="Inter"/>
                          <a:ea typeface="Inter"/>
                          <a:cs typeface="Inter"/>
                          <a:sym typeface="Inter"/>
                        </a:rPr>
                        <a:t>Hypothesis (Initial Targets) / Success</a:t>
                      </a:r>
                      <a:endParaRPr b="1"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8925">
                <a:tc>
                  <a:txBody>
                    <a:bodyPr/>
                    <a:lstStyle/>
                    <a:p>
                      <a:pPr indent="0" lvl="0" marL="0" rtl="0" algn="l">
                        <a:spcBef>
                          <a:spcPts val="0"/>
                        </a:spcBef>
                        <a:spcAft>
                          <a:spcPts val="0"/>
                        </a:spcAft>
                        <a:buNone/>
                      </a:pPr>
                      <a:r>
                        <a:rPr lang="en" sz="900">
                          <a:latin typeface="Inter"/>
                          <a:ea typeface="Inter"/>
                          <a:cs typeface="Inter"/>
                          <a:sym typeface="Inter"/>
                        </a:rPr>
                        <a:t>Activation Rate</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 of signups who complete their first workout plan</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(Activated Users/ Signups) * 100 per week</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50% activation within 7 days</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0550">
                <a:tc>
                  <a:txBody>
                    <a:bodyPr/>
                    <a:lstStyle/>
                    <a:p>
                      <a:pPr indent="0" lvl="0" marL="0" rtl="0" algn="l">
                        <a:spcBef>
                          <a:spcPts val="0"/>
                        </a:spcBef>
                        <a:spcAft>
                          <a:spcPts val="0"/>
                        </a:spcAft>
                        <a:buNone/>
                      </a:pPr>
                      <a:r>
                        <a:rPr lang="en" sz="900">
                          <a:latin typeface="Inter"/>
                          <a:ea typeface="Inter"/>
                          <a:cs typeface="Inter"/>
                          <a:sym typeface="Inter"/>
                        </a:rPr>
                        <a:t>Engagement</a:t>
                      </a:r>
                      <a:r>
                        <a:rPr lang="en" sz="900">
                          <a:latin typeface="Inter"/>
                          <a:ea typeface="Inter"/>
                          <a:cs typeface="Inter"/>
                          <a:sym typeface="Inter"/>
                        </a:rPr>
                        <a:t> </a:t>
                      </a:r>
                      <a:r>
                        <a:rPr lang="en" sz="900">
                          <a:latin typeface="Inter"/>
                          <a:ea typeface="Inter"/>
                          <a:cs typeface="Inter"/>
                          <a:sym typeface="Inter"/>
                        </a:rPr>
                        <a:t>Rate</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 of signups who engage with photos (post, likes, share, etc).</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 of users engaging with memories feature 3+ times per week/ Signups) * 100 per week</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70</a:t>
                      </a:r>
                      <a:r>
                        <a:rPr lang="en" sz="900">
                          <a:latin typeface="Inter"/>
                          <a:ea typeface="Inter"/>
                          <a:cs typeface="Inter"/>
                          <a:sym typeface="Inter"/>
                        </a:rPr>
                        <a:t>% </a:t>
                      </a:r>
                      <a:r>
                        <a:rPr lang="en" sz="900">
                          <a:latin typeface="Inter"/>
                          <a:ea typeface="Inter"/>
                          <a:cs typeface="Inter"/>
                          <a:sym typeface="Inter"/>
                        </a:rPr>
                        <a:t>engagement</a:t>
                      </a:r>
                      <a:r>
                        <a:rPr lang="en" sz="900">
                          <a:latin typeface="Inter"/>
                          <a:ea typeface="Inter"/>
                          <a:cs typeface="Inter"/>
                          <a:sym typeface="Inter"/>
                        </a:rPr>
                        <a:t> within 7 days</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0550">
                <a:tc>
                  <a:txBody>
                    <a:bodyPr/>
                    <a:lstStyle/>
                    <a:p>
                      <a:pPr indent="0" lvl="0" marL="0" rtl="0" algn="l">
                        <a:spcBef>
                          <a:spcPts val="0"/>
                        </a:spcBef>
                        <a:spcAft>
                          <a:spcPts val="0"/>
                        </a:spcAft>
                        <a:buNone/>
                      </a:pPr>
                      <a:r>
                        <a:rPr lang="en" sz="900">
                          <a:latin typeface="Inter"/>
                          <a:ea typeface="Inter"/>
                          <a:cs typeface="Inter"/>
                          <a:sym typeface="Inter"/>
                        </a:rPr>
                        <a:t>Churn Rate</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 of paying users who cancel per month</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(Lost subscribers / total subscribers) * 100 per month</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5% monthly churn at launch, reducing to 3% by Month 9</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0550">
                <a:tc>
                  <a:txBody>
                    <a:bodyPr/>
                    <a:lstStyle/>
                    <a:p>
                      <a:pPr indent="0" lvl="0" marL="0" rtl="0" algn="l">
                        <a:spcBef>
                          <a:spcPts val="0"/>
                        </a:spcBef>
                        <a:spcAft>
                          <a:spcPts val="0"/>
                        </a:spcAft>
                        <a:buNone/>
                      </a:pPr>
                      <a:r>
                        <a:rPr lang="en" sz="900">
                          <a:latin typeface="Inter"/>
                          <a:ea typeface="Inter"/>
                          <a:cs typeface="Inter"/>
                          <a:sym typeface="Inter"/>
                        </a:rPr>
                        <a:t>Avg. Revenue Per User (ARPU)</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Total revenue / total users</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Subscription revenue ÷ user base per month</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$6 per user by Month 3, increasing to $8 by Month 12</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100">
                <a:tc>
                  <a:txBody>
                    <a:bodyPr/>
                    <a:lstStyle/>
                    <a:p>
                      <a:pPr indent="0" lvl="0" marL="0" rtl="0" algn="l">
                        <a:spcBef>
                          <a:spcPts val="0"/>
                        </a:spcBef>
                        <a:spcAft>
                          <a:spcPts val="0"/>
                        </a:spcAft>
                        <a:buNone/>
                      </a:pPr>
                      <a:r>
                        <a:rPr lang="en" sz="900">
                          <a:latin typeface="Inter"/>
                          <a:ea typeface="Inter"/>
                          <a:cs typeface="Inter"/>
                          <a:sym typeface="Inter"/>
                        </a:rPr>
                        <a:t>Workout</a:t>
                      </a:r>
                      <a:endParaRPr sz="9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Completion Rate</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 of users who log workouts weekly</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 of users completing 3+ workouts per week) ÷ total active users per week</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60% by Month 3, rising to 70%+ by Month 9</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72225">
                <a:tc>
                  <a:txBody>
                    <a:bodyPr/>
                    <a:lstStyle/>
                    <a:p>
                      <a:pPr indent="0" lvl="0" marL="0" rtl="0" algn="l">
                        <a:spcBef>
                          <a:spcPts val="0"/>
                        </a:spcBef>
                        <a:spcAft>
                          <a:spcPts val="0"/>
                        </a:spcAft>
                        <a:buNone/>
                      </a:pPr>
                      <a:r>
                        <a:rPr lang="en" sz="900">
                          <a:latin typeface="Inter"/>
                          <a:ea typeface="Inter"/>
                          <a:cs typeface="Inter"/>
                          <a:sym typeface="Inter"/>
                        </a:rPr>
                        <a:t>Referral Rate</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 of new signups from existing users</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 of referred signups / total signups) * 100 per month</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ter"/>
                          <a:ea typeface="Inter"/>
                          <a:cs typeface="Inter"/>
                          <a:sym typeface="Inter"/>
                        </a:rPr>
                        <a:t>20% of new signups from referrals by Month 3, increasing to 35% by Month 12</a:t>
                      </a:r>
                      <a:endParaRPr sz="9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 </a:t>
                      </a:r>
                      <a:endParaRPr sz="900">
                        <a:latin typeface="Inter"/>
                        <a:ea typeface="Inter"/>
                        <a:cs typeface="Inter"/>
                        <a:sym typeface="Inte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5"/>
          <p:cNvSpPr txBox="1"/>
          <p:nvPr>
            <p:ph type="title"/>
          </p:nvPr>
        </p:nvSpPr>
        <p:spPr>
          <a:xfrm>
            <a:off x="420875" y="474875"/>
            <a:ext cx="68688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sp>
        <p:nvSpPr>
          <p:cNvPr id="781" name="Google Shape;781;p105"/>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782" name="Google Shape;782;p105"/>
          <p:cNvPicPr preferRelativeResize="0"/>
          <p:nvPr/>
        </p:nvPicPr>
        <p:blipFill>
          <a:blip r:embed="rId3">
            <a:alphaModFix/>
          </a:blip>
          <a:stretch>
            <a:fillRect/>
          </a:stretch>
        </p:blipFill>
        <p:spPr>
          <a:xfrm>
            <a:off x="258800" y="1206025"/>
            <a:ext cx="8529352" cy="371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6"/>
          <p:cNvSpPr txBox="1"/>
          <p:nvPr>
            <p:ph type="title"/>
          </p:nvPr>
        </p:nvSpPr>
        <p:spPr>
          <a:xfrm>
            <a:off x="169800" y="160150"/>
            <a:ext cx="4718100" cy="112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788" name="Google Shape;788;p106"/>
          <p:cNvSpPr/>
          <p:nvPr/>
        </p:nvSpPr>
        <p:spPr>
          <a:xfrm>
            <a:off x="0" y="1860250"/>
            <a:ext cx="3150600" cy="2953800"/>
          </a:xfrm>
          <a:prstGeom prst="ellipse">
            <a:avLst/>
          </a:prstGeom>
          <a:solidFill>
            <a:schemeClr val="accent2"/>
          </a:solidFill>
          <a:ln cap="flat" cmpd="sng" w="9525">
            <a:solidFill>
              <a:srgbClr val="F6F5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Daily Fitness Quotes - March 2025</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Memories (photo feature) - March 2025</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Progress Tracking - March 2025</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Notifications and reminders - March </a:t>
            </a:r>
            <a:r>
              <a:rPr lang="en" sz="1200">
                <a:solidFill>
                  <a:schemeClr val="accent1"/>
                </a:solidFill>
                <a:latin typeface="Inter"/>
                <a:ea typeface="Inter"/>
                <a:cs typeface="Inter"/>
                <a:sym typeface="Inter"/>
              </a:rPr>
              <a:t>2025</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Exercise Search &amp; Filtering - April 2025</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Community engagement (basic) - April 2025</a:t>
            </a:r>
            <a:endParaRPr sz="1200">
              <a:solidFill>
                <a:schemeClr val="accent1"/>
              </a:solidFill>
              <a:latin typeface="Inter"/>
              <a:ea typeface="Inter"/>
              <a:cs typeface="Inter"/>
              <a:sym typeface="Inter"/>
            </a:endParaRPr>
          </a:p>
        </p:txBody>
      </p:sp>
      <p:sp>
        <p:nvSpPr>
          <p:cNvPr id="789" name="Google Shape;789;p106"/>
          <p:cNvSpPr/>
          <p:nvPr/>
        </p:nvSpPr>
        <p:spPr>
          <a:xfrm>
            <a:off x="3150600" y="1640600"/>
            <a:ext cx="3150600" cy="32175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Community Engagement (Advanced) - June 2025</a:t>
            </a:r>
            <a:endParaRPr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Cost Accessibility -May 2025</a:t>
            </a:r>
            <a:endParaRPr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Exercise Routine creation</a:t>
            </a:r>
            <a:endParaRPr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Workout Builder - July 2025</a:t>
            </a:r>
            <a:endParaRPr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Video Demonstration - August 2025</a:t>
            </a:r>
            <a:endParaRPr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Step Tracking - May 2025</a:t>
            </a:r>
            <a:endParaRPr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Gamification Features - May 2025</a:t>
            </a:r>
            <a:endParaRPr sz="1200">
              <a:solidFill>
                <a:schemeClr val="lt1"/>
              </a:solidFill>
              <a:latin typeface="Inter"/>
              <a:ea typeface="Inter"/>
              <a:cs typeface="Inter"/>
              <a:sym typeface="Inter"/>
            </a:endParaRPr>
          </a:p>
        </p:txBody>
      </p:sp>
      <p:sp>
        <p:nvSpPr>
          <p:cNvPr id="790" name="Google Shape;790;p106"/>
          <p:cNvSpPr/>
          <p:nvPr/>
        </p:nvSpPr>
        <p:spPr>
          <a:xfrm>
            <a:off x="6301200" y="1860250"/>
            <a:ext cx="3010200" cy="2906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6F5EC"/>
              </a:solidFill>
              <a:latin typeface="Inter"/>
              <a:ea typeface="Inter"/>
              <a:cs typeface="Inter"/>
              <a:sym typeface="Inter"/>
            </a:endParaRPr>
          </a:p>
          <a:p>
            <a:pPr indent="0" lvl="0" marL="0" rtl="0" algn="l">
              <a:lnSpc>
                <a:spcPct val="115000"/>
              </a:lnSpc>
              <a:spcBef>
                <a:spcPts val="0"/>
              </a:spcBef>
              <a:spcAft>
                <a:spcPts val="0"/>
              </a:spcAft>
              <a:buNone/>
            </a:pPr>
            <a:r>
              <a:rPr lang="en" sz="1200">
                <a:solidFill>
                  <a:srgbClr val="F6F5EC"/>
                </a:solidFill>
                <a:latin typeface="Inter"/>
                <a:ea typeface="Inter"/>
                <a:cs typeface="Inter"/>
                <a:sym typeface="Inter"/>
              </a:rPr>
              <a:t>Advanced Analytics - December 2025</a:t>
            </a:r>
            <a:endParaRPr sz="1200">
              <a:solidFill>
                <a:srgbClr val="F6F5EC"/>
              </a:solidFill>
              <a:latin typeface="Inter"/>
              <a:ea typeface="Inter"/>
              <a:cs typeface="Inter"/>
              <a:sym typeface="Inter"/>
            </a:endParaRPr>
          </a:p>
          <a:p>
            <a:pPr indent="0" lvl="0" marL="0" rtl="0" algn="l">
              <a:lnSpc>
                <a:spcPct val="115000"/>
              </a:lnSpc>
              <a:spcBef>
                <a:spcPts val="0"/>
              </a:spcBef>
              <a:spcAft>
                <a:spcPts val="0"/>
              </a:spcAft>
              <a:buNone/>
            </a:pPr>
            <a:r>
              <a:rPr lang="en" sz="1200">
                <a:solidFill>
                  <a:srgbClr val="F6F5EC"/>
                </a:solidFill>
                <a:latin typeface="Inter"/>
                <a:ea typeface="Inter"/>
                <a:cs typeface="Inter"/>
                <a:sym typeface="Inter"/>
              </a:rPr>
              <a:t>AI Accountability Coach - January 2026 </a:t>
            </a:r>
            <a:endParaRPr sz="1200">
              <a:solidFill>
                <a:srgbClr val="F6F5EC"/>
              </a:solidFill>
              <a:latin typeface="Inter"/>
              <a:ea typeface="Inter"/>
              <a:cs typeface="Inter"/>
              <a:sym typeface="Inter"/>
            </a:endParaRPr>
          </a:p>
          <a:p>
            <a:pPr indent="0" lvl="0" marL="0" rtl="0" algn="l">
              <a:lnSpc>
                <a:spcPct val="115000"/>
              </a:lnSpc>
              <a:spcBef>
                <a:spcPts val="0"/>
              </a:spcBef>
              <a:spcAft>
                <a:spcPts val="0"/>
              </a:spcAft>
              <a:buNone/>
            </a:pPr>
            <a:r>
              <a:rPr lang="en" sz="1200">
                <a:solidFill>
                  <a:srgbClr val="F6F5EC"/>
                </a:solidFill>
                <a:latin typeface="Inter"/>
                <a:ea typeface="Inter"/>
                <a:cs typeface="Inter"/>
                <a:sym typeface="Inter"/>
              </a:rPr>
              <a:t>AI-Powered suggestions - September 2025</a:t>
            </a:r>
            <a:endParaRPr sz="1200">
              <a:solidFill>
                <a:srgbClr val="F6F5EC"/>
              </a:solidFill>
              <a:latin typeface="Inter"/>
              <a:ea typeface="Inter"/>
              <a:cs typeface="Inter"/>
              <a:sym typeface="Inter"/>
            </a:endParaRPr>
          </a:p>
          <a:p>
            <a:pPr indent="0" lvl="0" marL="0" rtl="0" algn="l">
              <a:lnSpc>
                <a:spcPct val="115000"/>
              </a:lnSpc>
              <a:spcBef>
                <a:spcPts val="0"/>
              </a:spcBef>
              <a:spcAft>
                <a:spcPts val="0"/>
              </a:spcAft>
              <a:buNone/>
            </a:pPr>
            <a:r>
              <a:rPr lang="en" sz="1200">
                <a:solidFill>
                  <a:srgbClr val="F6F5EC"/>
                </a:solidFill>
                <a:latin typeface="Inter"/>
                <a:ea typeface="Inter"/>
                <a:cs typeface="Inter"/>
                <a:sym typeface="Inter"/>
              </a:rPr>
              <a:t>Wearable integration December 2025</a:t>
            </a:r>
            <a:endParaRPr sz="1200">
              <a:solidFill>
                <a:srgbClr val="F6F5EC"/>
              </a:solidFill>
              <a:latin typeface="Inter"/>
              <a:ea typeface="Inter"/>
              <a:cs typeface="Inter"/>
              <a:sym typeface="Inter"/>
            </a:endParaRPr>
          </a:p>
        </p:txBody>
      </p:sp>
      <p:sp>
        <p:nvSpPr>
          <p:cNvPr id="791" name="Google Shape;791;p106"/>
          <p:cNvSpPr txBox="1"/>
          <p:nvPr/>
        </p:nvSpPr>
        <p:spPr>
          <a:xfrm>
            <a:off x="966700" y="952125"/>
            <a:ext cx="1037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Inter"/>
                <a:ea typeface="Inter"/>
                <a:cs typeface="Inter"/>
                <a:sym typeface="Inter"/>
              </a:rPr>
              <a:t>V1 MVP (Q2-Q3 2025)</a:t>
            </a:r>
            <a:endParaRPr b="1" sz="1500">
              <a:solidFill>
                <a:schemeClr val="dk2"/>
              </a:solidFill>
              <a:latin typeface="Inter"/>
              <a:ea typeface="Inter"/>
              <a:cs typeface="Inter"/>
              <a:sym typeface="Inter"/>
            </a:endParaRPr>
          </a:p>
        </p:txBody>
      </p:sp>
      <p:sp>
        <p:nvSpPr>
          <p:cNvPr id="792" name="Google Shape;792;p106"/>
          <p:cNvSpPr txBox="1"/>
          <p:nvPr/>
        </p:nvSpPr>
        <p:spPr>
          <a:xfrm>
            <a:off x="4150525" y="1067475"/>
            <a:ext cx="103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Inter"/>
                <a:ea typeface="Inter"/>
                <a:cs typeface="Inter"/>
                <a:sym typeface="Inter"/>
              </a:rPr>
              <a:t>V-NEXT Q4 2025</a:t>
            </a:r>
            <a:endParaRPr b="1" sz="1500">
              <a:solidFill>
                <a:schemeClr val="dk2"/>
              </a:solidFill>
              <a:latin typeface="Inter"/>
              <a:ea typeface="Inter"/>
              <a:cs typeface="Inter"/>
              <a:sym typeface="Inter"/>
            </a:endParaRPr>
          </a:p>
        </p:txBody>
      </p:sp>
      <p:sp>
        <p:nvSpPr>
          <p:cNvPr id="793" name="Google Shape;793;p106"/>
          <p:cNvSpPr txBox="1"/>
          <p:nvPr/>
        </p:nvSpPr>
        <p:spPr>
          <a:xfrm>
            <a:off x="6942425" y="1285150"/>
            <a:ext cx="1582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Inter"/>
                <a:ea typeface="Inter"/>
                <a:cs typeface="Inter"/>
                <a:sym typeface="Inter"/>
              </a:rPr>
              <a:t>V-LONG TERM Q1-Q3 2026</a:t>
            </a:r>
            <a:endParaRPr b="1" sz="1500">
              <a:solidFill>
                <a:schemeClr val="dk2"/>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7" name="Shape 797"/>
        <p:cNvGrpSpPr/>
        <p:nvPr/>
      </p:nvGrpSpPr>
      <p:grpSpPr>
        <a:xfrm>
          <a:off x="0" y="0"/>
          <a:ext cx="0" cy="0"/>
          <a:chOff x="0" y="0"/>
          <a:chExt cx="0" cy="0"/>
        </a:xfrm>
      </p:grpSpPr>
      <p:sp>
        <p:nvSpPr>
          <p:cNvPr id="798" name="Google Shape;798;p107"/>
          <p:cNvSpPr txBox="1"/>
          <p:nvPr>
            <p:ph type="title"/>
          </p:nvPr>
        </p:nvSpPr>
        <p:spPr>
          <a:xfrm>
            <a:off x="442600" y="586800"/>
            <a:ext cx="6868800" cy="7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GTM</a:t>
            </a:r>
            <a:endParaRPr>
              <a:solidFill>
                <a:schemeClr val="accent1"/>
              </a:solidFill>
            </a:endParaRPr>
          </a:p>
        </p:txBody>
      </p:sp>
      <p:sp>
        <p:nvSpPr>
          <p:cNvPr id="799" name="Google Shape;799;p107"/>
          <p:cNvSpPr txBox="1"/>
          <p:nvPr>
            <p:ph idx="1" type="body"/>
          </p:nvPr>
        </p:nvSpPr>
        <p:spPr>
          <a:xfrm>
            <a:off x="589550" y="2882125"/>
            <a:ext cx="2213100" cy="2007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accent1"/>
              </a:buClr>
              <a:buSzPts val="1100"/>
              <a:buChar char="●"/>
            </a:pPr>
            <a:r>
              <a:rPr lang="en" sz="1100">
                <a:solidFill>
                  <a:schemeClr val="accent1"/>
                </a:solidFill>
              </a:rPr>
              <a:t>So</a:t>
            </a:r>
            <a:r>
              <a:rPr lang="en" sz="1100">
                <a:solidFill>
                  <a:schemeClr val="accent1"/>
                </a:solidFill>
              </a:rPr>
              <a:t>cial media set up</a:t>
            </a:r>
            <a:endParaRPr sz="1100">
              <a:solidFill>
                <a:schemeClr val="accent1"/>
              </a:solidFill>
            </a:endParaRPr>
          </a:p>
          <a:p>
            <a:pPr indent="-298450" lvl="0" marL="457200" rtl="0" algn="l">
              <a:spcBef>
                <a:spcPts val="0"/>
              </a:spcBef>
              <a:spcAft>
                <a:spcPts val="0"/>
              </a:spcAft>
              <a:buClr>
                <a:schemeClr val="accent1"/>
              </a:buClr>
              <a:buSzPts val="1100"/>
              <a:buChar char="●"/>
            </a:pPr>
            <a:r>
              <a:rPr lang="en" sz="1100">
                <a:solidFill>
                  <a:schemeClr val="accent1"/>
                </a:solidFill>
              </a:rPr>
              <a:t>Beta Tester Recruitment &amp; Early Access Waitlist</a:t>
            </a:r>
            <a:endParaRPr sz="1100">
              <a:solidFill>
                <a:schemeClr val="accent1"/>
              </a:solidFill>
            </a:endParaRPr>
          </a:p>
          <a:p>
            <a:pPr indent="-298450" lvl="0" marL="457200" rtl="0" algn="l">
              <a:spcBef>
                <a:spcPts val="0"/>
              </a:spcBef>
              <a:spcAft>
                <a:spcPts val="0"/>
              </a:spcAft>
              <a:buClr>
                <a:schemeClr val="accent1"/>
              </a:buClr>
              <a:buSzPts val="1100"/>
              <a:buChar char="●"/>
            </a:pPr>
            <a:r>
              <a:rPr lang="en" sz="1100">
                <a:solidFill>
                  <a:schemeClr val="accent1"/>
                </a:solidFill>
              </a:rPr>
              <a:t>Campus Ambassador Program</a:t>
            </a:r>
            <a:endParaRPr sz="1100">
              <a:solidFill>
                <a:schemeClr val="accent1"/>
              </a:solidFill>
            </a:endParaRPr>
          </a:p>
          <a:p>
            <a:pPr indent="-298450" lvl="0" marL="457200" rtl="0" algn="l">
              <a:spcBef>
                <a:spcPts val="0"/>
              </a:spcBef>
              <a:spcAft>
                <a:spcPts val="0"/>
              </a:spcAft>
              <a:buClr>
                <a:schemeClr val="accent1"/>
              </a:buClr>
              <a:buSzPts val="1100"/>
              <a:buChar char="●"/>
            </a:pPr>
            <a:r>
              <a:rPr lang="en" sz="1100">
                <a:solidFill>
                  <a:schemeClr val="accent1"/>
                </a:solidFill>
              </a:rPr>
              <a:t>Fitness Challenge for Early Adopters</a:t>
            </a:r>
            <a:endParaRPr sz="1100">
              <a:solidFill>
                <a:schemeClr val="accent1"/>
              </a:solidFill>
            </a:endParaRPr>
          </a:p>
        </p:txBody>
      </p:sp>
      <p:sp>
        <p:nvSpPr>
          <p:cNvPr id="800" name="Google Shape;800;p107"/>
          <p:cNvSpPr txBox="1"/>
          <p:nvPr>
            <p:ph idx="2" type="body"/>
          </p:nvPr>
        </p:nvSpPr>
        <p:spPr>
          <a:xfrm>
            <a:off x="3401550" y="2759450"/>
            <a:ext cx="2255700" cy="20073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accent1"/>
              </a:buClr>
              <a:buSzPts val="1100"/>
              <a:buChar char="●"/>
            </a:pPr>
            <a:r>
              <a:rPr lang="en" sz="1100">
                <a:solidFill>
                  <a:schemeClr val="accent1"/>
                </a:solidFill>
              </a:rPr>
              <a:t>Referral Program – “Accountability Partners”</a:t>
            </a:r>
            <a:endParaRPr sz="1100">
              <a:solidFill>
                <a:schemeClr val="accent1"/>
              </a:solidFill>
            </a:endParaRPr>
          </a:p>
          <a:p>
            <a:pPr indent="-298450" lvl="0" marL="457200" marR="0" rtl="0" algn="l">
              <a:lnSpc>
                <a:spcPct val="100000"/>
              </a:lnSpc>
              <a:spcBef>
                <a:spcPts val="0"/>
              </a:spcBef>
              <a:spcAft>
                <a:spcPts val="0"/>
              </a:spcAft>
              <a:buClr>
                <a:schemeClr val="accent1"/>
              </a:buClr>
              <a:buSzPts val="1100"/>
              <a:buChar char="●"/>
            </a:pPr>
            <a:r>
              <a:rPr lang="en" sz="1100">
                <a:solidFill>
                  <a:schemeClr val="accent1"/>
                </a:solidFill>
              </a:rPr>
              <a:t>Influencer &amp; Micro-Creator Collaborations</a:t>
            </a:r>
            <a:endParaRPr sz="1100">
              <a:solidFill>
                <a:schemeClr val="accent1"/>
              </a:solidFill>
            </a:endParaRPr>
          </a:p>
          <a:p>
            <a:pPr indent="-298450" lvl="0" marL="457200" marR="0" rtl="0" algn="l">
              <a:lnSpc>
                <a:spcPct val="100000"/>
              </a:lnSpc>
              <a:spcBef>
                <a:spcPts val="0"/>
              </a:spcBef>
              <a:spcAft>
                <a:spcPts val="0"/>
              </a:spcAft>
              <a:buClr>
                <a:schemeClr val="accent1"/>
              </a:buClr>
              <a:buSzPts val="1100"/>
              <a:buChar char="●"/>
            </a:pPr>
            <a:r>
              <a:rPr lang="en" sz="1100">
                <a:solidFill>
                  <a:schemeClr val="accent1"/>
                </a:solidFill>
              </a:rPr>
              <a:t>Peak Potential Launch Event (Virtual &amp; In-Person)</a:t>
            </a:r>
            <a:endParaRPr sz="1100">
              <a:solidFill>
                <a:schemeClr val="accent1"/>
              </a:solidFill>
            </a:endParaRPr>
          </a:p>
          <a:p>
            <a:pPr indent="-298450" lvl="0" marL="457200" marR="0" rtl="0" algn="l">
              <a:lnSpc>
                <a:spcPct val="100000"/>
              </a:lnSpc>
              <a:spcBef>
                <a:spcPts val="0"/>
              </a:spcBef>
              <a:spcAft>
                <a:spcPts val="0"/>
              </a:spcAft>
              <a:buClr>
                <a:schemeClr val="accent1"/>
              </a:buClr>
              <a:buSzPts val="1100"/>
              <a:buChar char="●"/>
            </a:pPr>
            <a:r>
              <a:rPr lang="en" sz="1100">
                <a:solidFill>
                  <a:schemeClr val="accent1"/>
                </a:solidFill>
              </a:rPr>
              <a:t>Paid Ads Targeting Fitness Enthusiasts</a:t>
            </a:r>
            <a:endParaRPr sz="1100">
              <a:solidFill>
                <a:schemeClr val="accent1"/>
              </a:solidFill>
            </a:endParaRPr>
          </a:p>
          <a:p>
            <a:pPr indent="0" lvl="0" marL="0" marR="0" rtl="0" algn="l">
              <a:lnSpc>
                <a:spcPct val="100000"/>
              </a:lnSpc>
              <a:spcBef>
                <a:spcPts val="0"/>
              </a:spcBef>
              <a:spcAft>
                <a:spcPts val="0"/>
              </a:spcAft>
              <a:buNone/>
            </a:pPr>
            <a:r>
              <a:t/>
            </a:r>
            <a:endParaRPr>
              <a:solidFill>
                <a:schemeClr val="accent1"/>
              </a:solidFill>
            </a:endParaRPr>
          </a:p>
        </p:txBody>
      </p:sp>
      <p:sp>
        <p:nvSpPr>
          <p:cNvPr id="801" name="Google Shape;801;p107"/>
          <p:cNvSpPr txBox="1"/>
          <p:nvPr>
            <p:ph idx="3" type="body"/>
          </p:nvPr>
        </p:nvSpPr>
        <p:spPr>
          <a:xfrm>
            <a:off x="6256150" y="2813450"/>
            <a:ext cx="2157300" cy="20073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accent1"/>
              </a:buClr>
              <a:buSzPts val="1100"/>
              <a:buChar char="●"/>
            </a:pPr>
            <a:r>
              <a:rPr lang="en" sz="1100">
                <a:solidFill>
                  <a:schemeClr val="accent1"/>
                </a:solidFill>
              </a:rPr>
              <a:t>User Engagement &amp; Gamification</a:t>
            </a:r>
            <a:endParaRPr sz="1100">
              <a:solidFill>
                <a:schemeClr val="accent1"/>
              </a:solidFill>
            </a:endParaRPr>
          </a:p>
          <a:p>
            <a:pPr indent="-298450" lvl="0" marL="457200" marR="0" rtl="0" algn="l">
              <a:lnSpc>
                <a:spcPct val="100000"/>
              </a:lnSpc>
              <a:spcBef>
                <a:spcPts val="0"/>
              </a:spcBef>
              <a:spcAft>
                <a:spcPts val="0"/>
              </a:spcAft>
              <a:buClr>
                <a:schemeClr val="accent1"/>
              </a:buClr>
              <a:buSzPts val="1100"/>
              <a:buChar char="●"/>
            </a:pPr>
            <a:r>
              <a:rPr lang="en" sz="1100">
                <a:solidFill>
                  <a:schemeClr val="accent1"/>
                </a:solidFill>
              </a:rPr>
              <a:t>Exclusive Partnerships with Gyms &amp; Trainers</a:t>
            </a:r>
            <a:endParaRPr sz="1100">
              <a:solidFill>
                <a:schemeClr val="accent1"/>
              </a:solidFill>
            </a:endParaRPr>
          </a:p>
          <a:p>
            <a:pPr indent="-298450" lvl="0" marL="457200" marR="0" rtl="0" algn="l">
              <a:lnSpc>
                <a:spcPct val="100000"/>
              </a:lnSpc>
              <a:spcBef>
                <a:spcPts val="0"/>
              </a:spcBef>
              <a:spcAft>
                <a:spcPts val="0"/>
              </a:spcAft>
              <a:buClr>
                <a:schemeClr val="accent1"/>
              </a:buClr>
              <a:buSzPts val="1100"/>
              <a:buChar char="●"/>
            </a:pPr>
            <a:r>
              <a:rPr lang="en" sz="1100">
                <a:solidFill>
                  <a:schemeClr val="accent1"/>
                </a:solidFill>
              </a:rPr>
              <a:t>SEO-Optimized Fitness Content (Blog &amp; YouTube)</a:t>
            </a:r>
            <a:endParaRPr sz="1100">
              <a:solidFill>
                <a:schemeClr val="accent1"/>
              </a:solidFill>
            </a:endParaRPr>
          </a:p>
          <a:p>
            <a:pPr indent="-298450" lvl="0" marL="457200" marR="0" rtl="0" algn="l">
              <a:lnSpc>
                <a:spcPct val="100000"/>
              </a:lnSpc>
              <a:spcBef>
                <a:spcPts val="0"/>
              </a:spcBef>
              <a:spcAft>
                <a:spcPts val="0"/>
              </a:spcAft>
              <a:buClr>
                <a:schemeClr val="accent1"/>
              </a:buClr>
              <a:buSzPts val="1100"/>
              <a:buChar char="●"/>
            </a:pPr>
            <a:r>
              <a:rPr lang="en" sz="1100">
                <a:solidFill>
                  <a:schemeClr val="accent1"/>
                </a:solidFill>
              </a:rPr>
              <a:t>AI-Driven Personalized Workout &amp; Nutrition Plans</a:t>
            </a:r>
            <a:endParaRPr sz="1100">
              <a:solidFill>
                <a:schemeClr val="accent1"/>
              </a:solidFill>
            </a:endParaRPr>
          </a:p>
          <a:p>
            <a:pPr indent="0" lvl="0" marL="0" marR="0" rtl="0" algn="l">
              <a:lnSpc>
                <a:spcPct val="100000"/>
              </a:lnSpc>
              <a:spcBef>
                <a:spcPts val="0"/>
              </a:spcBef>
              <a:spcAft>
                <a:spcPts val="0"/>
              </a:spcAft>
              <a:buNone/>
            </a:pPr>
            <a:r>
              <a:t/>
            </a:r>
            <a:endParaRPr>
              <a:solidFill>
                <a:schemeClr val="accent1"/>
              </a:solidFill>
            </a:endParaRPr>
          </a:p>
        </p:txBody>
      </p:sp>
      <p:sp>
        <p:nvSpPr>
          <p:cNvPr id="802" name="Google Shape;802;p107"/>
          <p:cNvSpPr txBox="1"/>
          <p:nvPr/>
        </p:nvSpPr>
        <p:spPr>
          <a:xfrm>
            <a:off x="498188" y="2449850"/>
            <a:ext cx="22131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Pre- Launch</a:t>
            </a:r>
            <a:endParaRPr b="1">
              <a:solidFill>
                <a:schemeClr val="accent1"/>
              </a:solidFill>
              <a:latin typeface="Inter"/>
              <a:ea typeface="Inter"/>
              <a:cs typeface="Inter"/>
              <a:sym typeface="Inter"/>
            </a:endParaRPr>
          </a:p>
        </p:txBody>
      </p:sp>
      <p:sp>
        <p:nvSpPr>
          <p:cNvPr id="803" name="Google Shape;803;p107"/>
          <p:cNvSpPr txBox="1"/>
          <p:nvPr/>
        </p:nvSpPr>
        <p:spPr>
          <a:xfrm>
            <a:off x="3377175" y="2389950"/>
            <a:ext cx="22131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Launch </a:t>
            </a:r>
            <a:endParaRPr b="1">
              <a:solidFill>
                <a:schemeClr val="accent1"/>
              </a:solidFill>
              <a:latin typeface="Inter"/>
              <a:ea typeface="Inter"/>
              <a:cs typeface="Inter"/>
              <a:sym typeface="Inter"/>
            </a:endParaRPr>
          </a:p>
        </p:txBody>
      </p:sp>
      <p:sp>
        <p:nvSpPr>
          <p:cNvPr id="804" name="Google Shape;804;p107"/>
          <p:cNvSpPr txBox="1"/>
          <p:nvPr/>
        </p:nvSpPr>
        <p:spPr>
          <a:xfrm>
            <a:off x="6256150" y="2449850"/>
            <a:ext cx="21573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Growth</a:t>
            </a:r>
            <a:r>
              <a:rPr b="1" lang="en">
                <a:solidFill>
                  <a:schemeClr val="accent1"/>
                </a:solidFill>
                <a:latin typeface="Inter"/>
                <a:ea typeface="Inter"/>
                <a:cs typeface="Inter"/>
                <a:sym typeface="Inter"/>
              </a:rPr>
              <a:t> </a:t>
            </a:r>
            <a:endParaRPr b="1">
              <a:solidFill>
                <a:schemeClr val="accent1"/>
              </a:solidFill>
              <a:latin typeface="Inter"/>
              <a:ea typeface="Inter"/>
              <a:cs typeface="Inter"/>
              <a:sym typeface="Inter"/>
            </a:endParaRPr>
          </a:p>
        </p:txBody>
      </p:sp>
      <p:pic>
        <p:nvPicPr>
          <p:cNvPr id="805" name="Google Shape;805;p107"/>
          <p:cNvPicPr preferRelativeResize="0"/>
          <p:nvPr/>
        </p:nvPicPr>
        <p:blipFill>
          <a:blip r:embed="rId3">
            <a:alphaModFix/>
          </a:blip>
          <a:stretch>
            <a:fillRect/>
          </a:stretch>
        </p:blipFill>
        <p:spPr>
          <a:xfrm>
            <a:off x="993488" y="1270097"/>
            <a:ext cx="1222525" cy="1222525"/>
          </a:xfrm>
          <a:prstGeom prst="rect">
            <a:avLst/>
          </a:prstGeom>
          <a:noFill/>
          <a:ln>
            <a:noFill/>
          </a:ln>
        </p:spPr>
      </p:pic>
      <p:pic>
        <p:nvPicPr>
          <p:cNvPr id="806" name="Google Shape;806;p107"/>
          <p:cNvPicPr preferRelativeResize="0"/>
          <p:nvPr/>
        </p:nvPicPr>
        <p:blipFill>
          <a:blip r:embed="rId4">
            <a:alphaModFix/>
          </a:blip>
          <a:stretch>
            <a:fillRect/>
          </a:stretch>
        </p:blipFill>
        <p:spPr>
          <a:xfrm>
            <a:off x="4188888" y="1463925"/>
            <a:ext cx="926025" cy="926025"/>
          </a:xfrm>
          <a:prstGeom prst="rect">
            <a:avLst/>
          </a:prstGeom>
          <a:noFill/>
          <a:ln>
            <a:noFill/>
          </a:ln>
        </p:spPr>
      </p:pic>
      <p:pic>
        <p:nvPicPr>
          <p:cNvPr id="807" name="Google Shape;807;p107"/>
          <p:cNvPicPr preferRelativeResize="0"/>
          <p:nvPr/>
        </p:nvPicPr>
        <p:blipFill>
          <a:blip r:embed="rId5">
            <a:alphaModFix/>
          </a:blip>
          <a:stretch>
            <a:fillRect/>
          </a:stretch>
        </p:blipFill>
        <p:spPr>
          <a:xfrm>
            <a:off x="6927975" y="1523838"/>
            <a:ext cx="926001" cy="926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108"/>
          <p:cNvPicPr preferRelativeResize="0"/>
          <p:nvPr/>
        </p:nvPicPr>
        <p:blipFill>
          <a:blip r:embed="rId3">
            <a:alphaModFix/>
          </a:blip>
          <a:stretch>
            <a:fillRect/>
          </a:stretch>
        </p:blipFill>
        <p:spPr>
          <a:xfrm>
            <a:off x="0" y="0"/>
            <a:ext cx="9144000" cy="6731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96"/>
          <p:cNvPicPr preferRelativeResize="0"/>
          <p:nvPr>
            <p:ph idx="3" type="pic"/>
          </p:nvPr>
        </p:nvPicPr>
        <p:blipFill rotWithShape="1">
          <a:blip r:embed="rId3">
            <a:alphaModFix/>
          </a:blip>
          <a:srcRect b="0" l="5124" r="5124" t="0"/>
          <a:stretch/>
        </p:blipFill>
        <p:spPr>
          <a:xfrm>
            <a:off x="152975" y="1569286"/>
            <a:ext cx="1242300" cy="1384200"/>
          </a:xfrm>
          <a:prstGeom prst="roundRect">
            <a:avLst>
              <a:gd fmla="val 6794" name="adj"/>
            </a:avLst>
          </a:prstGeom>
          <a:noFill/>
        </p:spPr>
      </p:pic>
      <p:sp>
        <p:nvSpPr>
          <p:cNvPr id="658" name="Google Shape;658;p96"/>
          <p:cNvSpPr txBox="1"/>
          <p:nvPr>
            <p:ph type="title"/>
          </p:nvPr>
        </p:nvSpPr>
        <p:spPr>
          <a:xfrm>
            <a:off x="450850" y="596800"/>
            <a:ext cx="67677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sp>
        <p:nvSpPr>
          <p:cNvPr id="659" name="Google Shape;659;p96"/>
          <p:cNvSpPr txBox="1"/>
          <p:nvPr>
            <p:ph idx="6" type="subTitle"/>
          </p:nvPr>
        </p:nvSpPr>
        <p:spPr>
          <a:xfrm>
            <a:off x="1725052" y="2998686"/>
            <a:ext cx="1242300" cy="6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Aly </a:t>
            </a:r>
            <a:endParaRPr/>
          </a:p>
          <a:p>
            <a:pPr indent="0" lvl="0" marL="0" rtl="0" algn="ctr">
              <a:spcBef>
                <a:spcPts val="0"/>
              </a:spcBef>
              <a:spcAft>
                <a:spcPts val="0"/>
              </a:spcAft>
              <a:buNone/>
            </a:pPr>
            <a:r>
              <a:rPr lang="en"/>
              <a:t>Maknojia	</a:t>
            </a:r>
            <a:endParaRPr/>
          </a:p>
        </p:txBody>
      </p:sp>
      <p:sp>
        <p:nvSpPr>
          <p:cNvPr id="660" name="Google Shape;660;p96"/>
          <p:cNvSpPr txBox="1"/>
          <p:nvPr>
            <p:ph idx="7" type="subTitle"/>
          </p:nvPr>
        </p:nvSpPr>
        <p:spPr>
          <a:xfrm>
            <a:off x="3297143" y="2998711"/>
            <a:ext cx="1242300" cy="6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Avi </a:t>
            </a:r>
            <a:endParaRPr/>
          </a:p>
          <a:p>
            <a:pPr indent="0" lvl="0" marL="0" rtl="0" algn="ctr">
              <a:spcBef>
                <a:spcPts val="0"/>
              </a:spcBef>
              <a:spcAft>
                <a:spcPts val="0"/>
              </a:spcAft>
              <a:buNone/>
            </a:pPr>
            <a:r>
              <a:rPr lang="en"/>
              <a:t>Bedi</a:t>
            </a:r>
            <a:endParaRPr/>
          </a:p>
        </p:txBody>
      </p:sp>
      <p:sp>
        <p:nvSpPr>
          <p:cNvPr id="661" name="Google Shape;661;p96"/>
          <p:cNvSpPr txBox="1"/>
          <p:nvPr>
            <p:ph idx="8" type="subTitle"/>
          </p:nvPr>
        </p:nvSpPr>
        <p:spPr>
          <a:xfrm>
            <a:off x="4807672" y="2998689"/>
            <a:ext cx="1242300" cy="6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Claudia Benites</a:t>
            </a:r>
            <a:endParaRPr/>
          </a:p>
        </p:txBody>
      </p:sp>
      <p:pic>
        <p:nvPicPr>
          <p:cNvPr id="662" name="Google Shape;662;p96"/>
          <p:cNvPicPr preferRelativeResize="0"/>
          <p:nvPr>
            <p:ph idx="2" type="pic"/>
          </p:nvPr>
        </p:nvPicPr>
        <p:blipFill rotWithShape="1">
          <a:blip r:embed="rId4">
            <a:alphaModFix/>
          </a:blip>
          <a:srcRect b="0" l="4742" r="4751" t="0"/>
          <a:stretch/>
        </p:blipFill>
        <p:spPr>
          <a:xfrm>
            <a:off x="1726291" y="1569272"/>
            <a:ext cx="1242300" cy="1384200"/>
          </a:xfrm>
          <a:prstGeom prst="roundRect">
            <a:avLst>
              <a:gd fmla="val 16667" name="adj"/>
            </a:avLst>
          </a:prstGeom>
        </p:spPr>
      </p:pic>
      <p:pic>
        <p:nvPicPr>
          <p:cNvPr id="663" name="Google Shape;663;p96"/>
          <p:cNvPicPr preferRelativeResize="0"/>
          <p:nvPr>
            <p:ph idx="2" type="pic"/>
          </p:nvPr>
        </p:nvPicPr>
        <p:blipFill rotWithShape="1">
          <a:blip r:embed="rId5">
            <a:alphaModFix/>
          </a:blip>
          <a:srcRect b="0" l="5508" r="5508" t="0"/>
          <a:stretch/>
        </p:blipFill>
        <p:spPr>
          <a:xfrm>
            <a:off x="3297768" y="1569297"/>
            <a:ext cx="1242300" cy="1384200"/>
          </a:xfrm>
          <a:prstGeom prst="roundRect">
            <a:avLst>
              <a:gd fmla="val 16667" name="adj"/>
            </a:avLst>
          </a:prstGeom>
        </p:spPr>
      </p:pic>
      <p:pic>
        <p:nvPicPr>
          <p:cNvPr id="664" name="Google Shape;664;p96"/>
          <p:cNvPicPr preferRelativeResize="0"/>
          <p:nvPr>
            <p:ph idx="2" type="pic"/>
          </p:nvPr>
        </p:nvPicPr>
        <p:blipFill rotWithShape="1">
          <a:blip r:embed="rId6">
            <a:alphaModFix/>
          </a:blip>
          <a:srcRect b="12858" l="0" r="0" t="12858"/>
          <a:stretch/>
        </p:blipFill>
        <p:spPr>
          <a:xfrm>
            <a:off x="4807672" y="1569275"/>
            <a:ext cx="1242300" cy="1384200"/>
          </a:xfrm>
          <a:prstGeom prst="roundRect">
            <a:avLst>
              <a:gd fmla="val 16667" name="adj"/>
            </a:avLst>
          </a:prstGeom>
        </p:spPr>
      </p:pic>
      <p:sp>
        <p:nvSpPr>
          <p:cNvPr id="665" name="Google Shape;665;p96"/>
          <p:cNvSpPr/>
          <p:nvPr/>
        </p:nvSpPr>
        <p:spPr>
          <a:xfrm>
            <a:off x="153568" y="3653309"/>
            <a:ext cx="1242300" cy="240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COO</a:t>
            </a:r>
            <a:endParaRPr sz="900">
              <a:solidFill>
                <a:schemeClr val="lt1"/>
              </a:solidFill>
              <a:latin typeface="Inter"/>
              <a:ea typeface="Inter"/>
              <a:cs typeface="Inter"/>
              <a:sym typeface="Inter"/>
            </a:endParaRPr>
          </a:p>
        </p:txBody>
      </p:sp>
      <p:sp>
        <p:nvSpPr>
          <p:cNvPr id="666" name="Google Shape;666;p96"/>
          <p:cNvSpPr/>
          <p:nvPr/>
        </p:nvSpPr>
        <p:spPr>
          <a:xfrm>
            <a:off x="1725052" y="3653284"/>
            <a:ext cx="1242300" cy="240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CTO</a:t>
            </a:r>
            <a:endParaRPr sz="900">
              <a:solidFill>
                <a:schemeClr val="lt1"/>
              </a:solidFill>
              <a:latin typeface="Inter"/>
              <a:ea typeface="Inter"/>
              <a:cs typeface="Inter"/>
              <a:sym typeface="Inter"/>
            </a:endParaRPr>
          </a:p>
        </p:txBody>
      </p:sp>
      <p:sp>
        <p:nvSpPr>
          <p:cNvPr id="667" name="Google Shape;667;p96"/>
          <p:cNvSpPr/>
          <p:nvPr/>
        </p:nvSpPr>
        <p:spPr>
          <a:xfrm>
            <a:off x="3297143" y="3653309"/>
            <a:ext cx="1242300" cy="240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CEO</a:t>
            </a:r>
            <a:endParaRPr sz="900">
              <a:solidFill>
                <a:schemeClr val="lt1"/>
              </a:solidFill>
              <a:latin typeface="Inter"/>
              <a:ea typeface="Inter"/>
              <a:cs typeface="Inter"/>
              <a:sym typeface="Inter"/>
            </a:endParaRPr>
          </a:p>
        </p:txBody>
      </p:sp>
      <p:sp>
        <p:nvSpPr>
          <p:cNvPr id="668" name="Google Shape;668;p96"/>
          <p:cNvSpPr/>
          <p:nvPr/>
        </p:nvSpPr>
        <p:spPr>
          <a:xfrm>
            <a:off x="4807672" y="3653287"/>
            <a:ext cx="1242300" cy="240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CMO</a:t>
            </a:r>
            <a:endParaRPr sz="900">
              <a:solidFill>
                <a:schemeClr val="lt1"/>
              </a:solidFill>
              <a:latin typeface="Inter"/>
              <a:ea typeface="Inter"/>
              <a:cs typeface="Inter"/>
              <a:sym typeface="Inter"/>
            </a:endParaRPr>
          </a:p>
        </p:txBody>
      </p:sp>
      <p:sp>
        <p:nvSpPr>
          <p:cNvPr id="669" name="Google Shape;669;p9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670" name="Google Shape;670;p96"/>
          <p:cNvSpPr txBox="1"/>
          <p:nvPr>
            <p:ph idx="8" type="subTitle"/>
          </p:nvPr>
        </p:nvSpPr>
        <p:spPr>
          <a:xfrm>
            <a:off x="6218900" y="2998700"/>
            <a:ext cx="1382700" cy="6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Ziduo(Alex) </a:t>
            </a:r>
            <a:endParaRPr/>
          </a:p>
          <a:p>
            <a:pPr indent="0" lvl="0" marL="0" rtl="0" algn="ctr">
              <a:spcBef>
                <a:spcPts val="0"/>
              </a:spcBef>
              <a:spcAft>
                <a:spcPts val="0"/>
              </a:spcAft>
              <a:buNone/>
            </a:pPr>
            <a:r>
              <a:rPr lang="en"/>
              <a:t>Sui</a:t>
            </a:r>
            <a:endParaRPr/>
          </a:p>
        </p:txBody>
      </p:sp>
      <p:sp>
        <p:nvSpPr>
          <p:cNvPr id="671" name="Google Shape;671;p96"/>
          <p:cNvSpPr/>
          <p:nvPr/>
        </p:nvSpPr>
        <p:spPr>
          <a:xfrm>
            <a:off x="6275670" y="3653287"/>
            <a:ext cx="1242300" cy="240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CFO</a:t>
            </a:r>
            <a:endParaRPr sz="900">
              <a:solidFill>
                <a:schemeClr val="lt1"/>
              </a:solidFill>
              <a:latin typeface="Inter"/>
              <a:ea typeface="Inter"/>
              <a:cs typeface="Inter"/>
              <a:sym typeface="Inter"/>
            </a:endParaRPr>
          </a:p>
        </p:txBody>
      </p:sp>
      <p:sp>
        <p:nvSpPr>
          <p:cNvPr id="672" name="Google Shape;672;p96"/>
          <p:cNvSpPr txBox="1"/>
          <p:nvPr>
            <p:ph idx="6" type="subTitle"/>
          </p:nvPr>
        </p:nvSpPr>
        <p:spPr>
          <a:xfrm>
            <a:off x="150490" y="3004961"/>
            <a:ext cx="1242300" cy="6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Arjun Gupta</a:t>
            </a:r>
            <a:endParaRPr/>
          </a:p>
        </p:txBody>
      </p:sp>
      <p:sp>
        <p:nvSpPr>
          <p:cNvPr id="673" name="Google Shape;673;p96"/>
          <p:cNvSpPr txBox="1"/>
          <p:nvPr>
            <p:ph idx="8" type="subTitle"/>
          </p:nvPr>
        </p:nvSpPr>
        <p:spPr>
          <a:xfrm>
            <a:off x="7713920" y="2998714"/>
            <a:ext cx="1242300" cy="6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Roy </a:t>
            </a:r>
            <a:endParaRPr/>
          </a:p>
          <a:p>
            <a:pPr indent="0" lvl="0" marL="0" rtl="0" algn="ctr">
              <a:spcBef>
                <a:spcPts val="0"/>
              </a:spcBef>
              <a:spcAft>
                <a:spcPts val="0"/>
              </a:spcAft>
              <a:buNone/>
            </a:pPr>
            <a:r>
              <a:rPr lang="en"/>
              <a:t>Xiong</a:t>
            </a:r>
            <a:endParaRPr/>
          </a:p>
        </p:txBody>
      </p:sp>
      <p:pic>
        <p:nvPicPr>
          <p:cNvPr id="674" name="Google Shape;674;p96"/>
          <p:cNvPicPr preferRelativeResize="0"/>
          <p:nvPr>
            <p:ph idx="2" type="pic"/>
          </p:nvPr>
        </p:nvPicPr>
        <p:blipFill rotWithShape="1">
          <a:blip r:embed="rId7">
            <a:alphaModFix/>
          </a:blip>
          <a:srcRect b="1597" l="0" r="0" t="1606"/>
          <a:stretch/>
        </p:blipFill>
        <p:spPr>
          <a:xfrm>
            <a:off x="7713920" y="1569300"/>
            <a:ext cx="1242300" cy="1384200"/>
          </a:xfrm>
          <a:prstGeom prst="roundRect">
            <a:avLst>
              <a:gd fmla="val 16667" name="adj"/>
            </a:avLst>
          </a:prstGeom>
        </p:spPr>
      </p:pic>
      <p:sp>
        <p:nvSpPr>
          <p:cNvPr id="675" name="Google Shape;675;p96"/>
          <p:cNvSpPr/>
          <p:nvPr/>
        </p:nvSpPr>
        <p:spPr>
          <a:xfrm>
            <a:off x="7713920" y="3653312"/>
            <a:ext cx="1242300" cy="240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CPO</a:t>
            </a:r>
            <a:endParaRPr sz="900">
              <a:solidFill>
                <a:schemeClr val="lt1"/>
              </a:solidFill>
              <a:latin typeface="Inter"/>
              <a:ea typeface="Inter"/>
              <a:cs typeface="Inter"/>
              <a:sym typeface="Inter"/>
            </a:endParaRPr>
          </a:p>
        </p:txBody>
      </p:sp>
      <p:pic>
        <p:nvPicPr>
          <p:cNvPr id="676" name="Google Shape;676;p96"/>
          <p:cNvPicPr preferRelativeResize="0"/>
          <p:nvPr/>
        </p:nvPicPr>
        <p:blipFill>
          <a:blip r:embed="rId8">
            <a:alphaModFix/>
          </a:blip>
          <a:stretch>
            <a:fillRect/>
          </a:stretch>
        </p:blipFill>
        <p:spPr>
          <a:xfrm>
            <a:off x="6218912" y="1566150"/>
            <a:ext cx="1326074" cy="1384200"/>
          </a:xfrm>
          <a:prstGeom prst="rect">
            <a:avLst/>
          </a:prstGeom>
          <a:noFill/>
          <a:ln>
            <a:noFill/>
          </a:ln>
        </p:spPr>
      </p:pic>
      <p:sp>
        <p:nvSpPr>
          <p:cNvPr id="677" name="Google Shape;677;p96"/>
          <p:cNvSpPr/>
          <p:nvPr/>
        </p:nvSpPr>
        <p:spPr>
          <a:xfrm>
            <a:off x="407325" y="4632275"/>
            <a:ext cx="2138700" cy="393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7"/>
          <p:cNvSpPr txBox="1"/>
          <p:nvPr>
            <p:ph idx="1" type="body"/>
          </p:nvPr>
        </p:nvSpPr>
        <p:spPr>
          <a:xfrm>
            <a:off x="452575" y="1389875"/>
            <a:ext cx="4119300" cy="3110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Inter"/>
              <a:buChar char="●"/>
            </a:pPr>
            <a:r>
              <a:rPr b="1" lang="en"/>
              <a:t>Challenge</a:t>
            </a:r>
            <a:r>
              <a:rPr lang="en"/>
              <a:t>:</a:t>
            </a:r>
            <a:endParaRPr/>
          </a:p>
          <a:p>
            <a:pPr indent="-304800" lvl="1" marL="914400" rtl="0" algn="l">
              <a:lnSpc>
                <a:spcPct val="115000"/>
              </a:lnSpc>
              <a:spcBef>
                <a:spcPts val="0"/>
              </a:spcBef>
              <a:spcAft>
                <a:spcPts val="0"/>
              </a:spcAft>
              <a:buClr>
                <a:schemeClr val="dk1"/>
              </a:buClr>
              <a:buSzPts val="1200"/>
              <a:buChar char="○"/>
            </a:pPr>
            <a:r>
              <a:rPr lang="en"/>
              <a:t>Maintaining a consistent gym schedule is difficult for college students and young professionals</a:t>
            </a:r>
            <a:endParaRPr/>
          </a:p>
          <a:p>
            <a:pPr indent="0" lvl="0" marL="457200" rtl="0" algn="l">
              <a:lnSpc>
                <a:spcPct val="115000"/>
              </a:lnSpc>
              <a:spcBef>
                <a:spcPts val="0"/>
              </a:spcBef>
              <a:spcAft>
                <a:spcPts val="0"/>
              </a:spcAft>
              <a:buClr>
                <a:schemeClr val="dk1"/>
              </a:buClr>
              <a:buSzPts val="1100"/>
              <a:buNone/>
            </a:pPr>
            <a:r>
              <a:t/>
            </a:r>
            <a:endParaRPr/>
          </a:p>
          <a:p>
            <a:pPr indent="-304800" lvl="0" marL="457200" rtl="0" algn="l">
              <a:lnSpc>
                <a:spcPct val="115000"/>
              </a:lnSpc>
              <a:spcBef>
                <a:spcPts val="0"/>
              </a:spcBef>
              <a:spcAft>
                <a:spcPts val="0"/>
              </a:spcAft>
              <a:buClr>
                <a:schemeClr val="dk2"/>
              </a:buClr>
              <a:buSzPts val="1200"/>
              <a:buChar char="●"/>
            </a:pPr>
            <a:r>
              <a:rPr b="1" lang="en"/>
              <a:t>Goal:</a:t>
            </a:r>
            <a:r>
              <a:rPr lang="en"/>
              <a:t> </a:t>
            </a:r>
            <a:r>
              <a:rPr lang="en"/>
              <a:t> </a:t>
            </a:r>
            <a:endParaRPr/>
          </a:p>
          <a:p>
            <a:pPr indent="-304800" lvl="1" marL="914400" rtl="0" algn="l">
              <a:lnSpc>
                <a:spcPct val="115000"/>
              </a:lnSpc>
              <a:spcBef>
                <a:spcPts val="0"/>
              </a:spcBef>
              <a:spcAft>
                <a:spcPts val="0"/>
              </a:spcAft>
              <a:buClr>
                <a:schemeClr val="dk1"/>
              </a:buClr>
              <a:buSzPts val="1200"/>
              <a:buChar char="○"/>
            </a:pPr>
            <a:r>
              <a:rPr lang="en"/>
              <a:t>Fitness accountability app for college students and young professionals, leveraging science to simplify and maintain gym habits</a:t>
            </a:r>
            <a:endParaRPr/>
          </a:p>
          <a:p>
            <a:pPr indent="0" lvl="0" marL="457200" rtl="0" algn="l">
              <a:lnSpc>
                <a:spcPct val="115000"/>
              </a:lnSpc>
              <a:spcBef>
                <a:spcPts val="0"/>
              </a:spcBef>
              <a:spcAft>
                <a:spcPts val="0"/>
              </a:spcAft>
              <a:buClr>
                <a:schemeClr val="dk1"/>
              </a:buClr>
              <a:buSzPts val="1100"/>
              <a:buNone/>
            </a:pPr>
            <a:r>
              <a:t/>
            </a:r>
            <a:endParaRPr/>
          </a:p>
          <a:p>
            <a:pPr indent="-304800" lvl="1" marL="914400" rtl="0" algn="l">
              <a:lnSpc>
                <a:spcPct val="115000"/>
              </a:lnSpc>
              <a:spcBef>
                <a:spcPts val="0"/>
              </a:spcBef>
              <a:spcAft>
                <a:spcPts val="0"/>
              </a:spcAft>
              <a:buClr>
                <a:schemeClr val="dk2"/>
              </a:buClr>
              <a:buSzPts val="1200"/>
              <a:buChar char="○"/>
            </a:pPr>
            <a:r>
              <a:rPr lang="en"/>
              <a:t>Use gamification, motivational quotes, and community support for positive reinforcement to sustain exercise habits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Person working on a laptop while holding a smartphone." id="683" name="Google Shape;683;p97"/>
          <p:cNvPicPr preferRelativeResize="0"/>
          <p:nvPr>
            <p:ph idx="2" type="pic"/>
          </p:nvPr>
        </p:nvPicPr>
        <p:blipFill rotWithShape="1">
          <a:blip r:embed="rId3">
            <a:alphaModFix/>
          </a:blip>
          <a:srcRect b="5877" l="0" r="0" t="5877"/>
          <a:stretch/>
        </p:blipFill>
        <p:spPr>
          <a:xfrm>
            <a:off x="5039775" y="203250"/>
            <a:ext cx="3905400" cy="2298600"/>
          </a:xfrm>
          <a:prstGeom prst="roundRect">
            <a:avLst>
              <a:gd fmla="val 16667" name="adj"/>
            </a:avLst>
          </a:prstGeom>
        </p:spPr>
      </p:pic>
      <p:pic>
        <p:nvPicPr>
          <p:cNvPr id="684" name="Google Shape;684;p97"/>
          <p:cNvPicPr preferRelativeResize="0"/>
          <p:nvPr>
            <p:ph idx="3" type="pic"/>
          </p:nvPr>
        </p:nvPicPr>
        <p:blipFill rotWithShape="1">
          <a:blip r:embed="rId4">
            <a:alphaModFix/>
          </a:blip>
          <a:srcRect b="0" l="5453" r="5444" t="0"/>
          <a:stretch/>
        </p:blipFill>
        <p:spPr>
          <a:xfrm>
            <a:off x="5039775" y="2624675"/>
            <a:ext cx="3905400" cy="2298600"/>
          </a:xfrm>
          <a:prstGeom prst="roundRect">
            <a:avLst>
              <a:gd fmla="val 16667" name="adj"/>
            </a:avLst>
          </a:prstGeom>
        </p:spPr>
      </p:pic>
      <p:sp>
        <p:nvSpPr>
          <p:cNvPr id="685" name="Google Shape;685;p97"/>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Vision</a:t>
            </a:r>
            <a:endParaRPr/>
          </a:p>
        </p:txBody>
      </p:sp>
      <p:sp>
        <p:nvSpPr>
          <p:cNvPr id="686" name="Google Shape;686;p9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descr="Person standing on the sidewalk." id="691" name="Google Shape;691;p98"/>
          <p:cNvPicPr preferRelativeResize="0"/>
          <p:nvPr>
            <p:ph idx="2" type="pic"/>
          </p:nvPr>
        </p:nvPicPr>
        <p:blipFill rotWithShape="1">
          <a:blip r:embed="rId3">
            <a:alphaModFix/>
          </a:blip>
          <a:srcRect b="3444" l="18142" r="23913" t="3454"/>
          <a:stretch/>
        </p:blipFill>
        <p:spPr>
          <a:xfrm>
            <a:off x="6459075" y="1022625"/>
            <a:ext cx="1932900" cy="2070000"/>
          </a:xfrm>
          <a:prstGeom prst="roundRect">
            <a:avLst>
              <a:gd fmla="val 16667" name="adj"/>
            </a:avLst>
          </a:prstGeom>
        </p:spPr>
      </p:pic>
      <p:pic>
        <p:nvPicPr>
          <p:cNvPr descr="Person standing on street wearing beanie." id="692" name="Google Shape;692;p98"/>
          <p:cNvPicPr preferRelativeResize="0"/>
          <p:nvPr>
            <p:ph idx="3" type="pic"/>
          </p:nvPr>
        </p:nvPicPr>
        <p:blipFill rotWithShape="1">
          <a:blip r:embed="rId4">
            <a:alphaModFix/>
          </a:blip>
          <a:srcRect b="30334" l="17073" r="17080" t="22664"/>
          <a:stretch/>
        </p:blipFill>
        <p:spPr>
          <a:xfrm>
            <a:off x="4223200" y="1022625"/>
            <a:ext cx="1932900" cy="2070000"/>
          </a:xfrm>
          <a:prstGeom prst="roundRect">
            <a:avLst>
              <a:gd fmla="val 16667" name="adj"/>
            </a:avLst>
          </a:prstGeom>
        </p:spPr>
      </p:pic>
      <p:sp>
        <p:nvSpPr>
          <p:cNvPr id="693" name="Google Shape;693;p98"/>
          <p:cNvSpPr txBox="1"/>
          <p:nvPr>
            <p:ph type="title"/>
          </p:nvPr>
        </p:nvSpPr>
        <p:spPr>
          <a:xfrm>
            <a:off x="450850" y="596800"/>
            <a:ext cx="3759300" cy="12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a:p>
            <a:pPr indent="0" lvl="0" marL="0" rtl="0" algn="l">
              <a:spcBef>
                <a:spcPts val="0"/>
              </a:spcBef>
              <a:spcAft>
                <a:spcPts val="0"/>
              </a:spcAft>
              <a:buNone/>
            </a:pPr>
            <a:r>
              <a:rPr lang="en"/>
              <a:t>Customer</a:t>
            </a:r>
            <a:endParaRPr/>
          </a:p>
        </p:txBody>
      </p:sp>
      <p:sp>
        <p:nvSpPr>
          <p:cNvPr id="694" name="Google Shape;694;p98"/>
          <p:cNvSpPr txBox="1"/>
          <p:nvPr>
            <p:ph idx="1" type="subTitle"/>
          </p:nvPr>
        </p:nvSpPr>
        <p:spPr>
          <a:xfrm>
            <a:off x="4223200" y="3198325"/>
            <a:ext cx="19068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Ian </a:t>
            </a:r>
            <a:endParaRPr/>
          </a:p>
          <a:p>
            <a:pPr indent="0" lvl="0" marL="0" rtl="0" algn="l">
              <a:spcBef>
                <a:spcPts val="0"/>
              </a:spcBef>
              <a:spcAft>
                <a:spcPts val="0"/>
              </a:spcAft>
              <a:buClr>
                <a:schemeClr val="dk1"/>
              </a:buClr>
              <a:buSzPts val="1100"/>
              <a:buFont typeface="Arial"/>
              <a:buNone/>
            </a:pPr>
            <a:r>
              <a:rPr lang="en" sz="1300"/>
              <a:t>(College Student)</a:t>
            </a:r>
            <a:endParaRPr sz="1300"/>
          </a:p>
        </p:txBody>
      </p:sp>
      <p:sp>
        <p:nvSpPr>
          <p:cNvPr id="695" name="Google Shape;695;p98"/>
          <p:cNvSpPr txBox="1"/>
          <p:nvPr>
            <p:ph idx="5" type="subTitle"/>
          </p:nvPr>
        </p:nvSpPr>
        <p:spPr>
          <a:xfrm>
            <a:off x="6472125" y="3198325"/>
            <a:ext cx="19329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Emily </a:t>
            </a:r>
            <a:endParaRPr/>
          </a:p>
          <a:p>
            <a:pPr indent="0" lvl="0" marL="0" rtl="0" algn="l">
              <a:spcBef>
                <a:spcPts val="0"/>
              </a:spcBef>
              <a:spcAft>
                <a:spcPts val="0"/>
              </a:spcAft>
              <a:buClr>
                <a:schemeClr val="dk1"/>
              </a:buClr>
              <a:buSzPts val="1100"/>
              <a:buNone/>
            </a:pPr>
            <a:r>
              <a:rPr lang="en" sz="1300"/>
              <a:t>(Young Professional)</a:t>
            </a:r>
            <a:endParaRPr sz="1300"/>
          </a:p>
        </p:txBody>
      </p:sp>
      <p:sp>
        <p:nvSpPr>
          <p:cNvPr id="696" name="Google Shape;696;p98"/>
          <p:cNvSpPr txBox="1"/>
          <p:nvPr>
            <p:ph idx="7" type="body"/>
          </p:nvPr>
        </p:nvSpPr>
        <p:spPr>
          <a:xfrm>
            <a:off x="420875" y="1875400"/>
            <a:ext cx="3440400" cy="21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b="1" lang="en" sz="1600">
                <a:latin typeface="Arial"/>
                <a:ea typeface="Arial"/>
                <a:cs typeface="Arial"/>
                <a:sym typeface="Arial"/>
              </a:rPr>
              <a:t>Pain Points</a:t>
            </a:r>
            <a:endParaRPr b="1" sz="1600">
              <a:latin typeface="Arial"/>
              <a:ea typeface="Arial"/>
              <a:cs typeface="Arial"/>
              <a:sym typeface="Arial"/>
            </a:endParaRPr>
          </a:p>
          <a:p>
            <a:pPr indent="0" lvl="0" marL="0" rtl="0" algn="l">
              <a:spcBef>
                <a:spcPts val="0"/>
              </a:spcBef>
              <a:spcAft>
                <a:spcPts val="0"/>
              </a:spcAft>
              <a:buClr>
                <a:schemeClr val="dk1"/>
              </a:buClr>
              <a:buSzPts val="1100"/>
              <a:buNone/>
            </a:pPr>
            <a:r>
              <a:t/>
            </a:r>
            <a:endParaRPr>
              <a:latin typeface="Arial"/>
              <a:ea typeface="Arial"/>
              <a:cs typeface="Arial"/>
              <a:sym typeface="Arial"/>
            </a:endParaRPr>
          </a:p>
          <a:p>
            <a:pPr indent="-304800" lvl="0" marL="457200" rtl="0" algn="l">
              <a:spcBef>
                <a:spcPts val="0"/>
              </a:spcBef>
              <a:spcAft>
                <a:spcPts val="0"/>
              </a:spcAft>
              <a:buSzPts val="1200"/>
              <a:buFont typeface="Arial"/>
              <a:buChar char="●"/>
            </a:pPr>
            <a:r>
              <a:rPr b="1" lang="en" sz="1300">
                <a:latin typeface="Arial"/>
                <a:ea typeface="Arial"/>
                <a:cs typeface="Arial"/>
                <a:sym typeface="Arial"/>
              </a:rPr>
              <a:t>Inconsistent</a:t>
            </a:r>
            <a:r>
              <a:rPr lang="en" sz="1300">
                <a:latin typeface="Arial"/>
                <a:ea typeface="Arial"/>
                <a:cs typeface="Arial"/>
                <a:sym typeface="Arial"/>
              </a:rPr>
              <a:t> </a:t>
            </a:r>
            <a:r>
              <a:rPr lang="en">
                <a:latin typeface="Arial"/>
                <a:ea typeface="Arial"/>
                <a:cs typeface="Arial"/>
                <a:sym typeface="Arial"/>
              </a:rPr>
              <a:t>gym attendance due to lack of motivation.</a:t>
            </a:r>
            <a:endParaRPr>
              <a:latin typeface="Arial"/>
              <a:ea typeface="Arial"/>
              <a:cs typeface="Arial"/>
              <a:sym typeface="Arial"/>
            </a:endParaRPr>
          </a:p>
          <a:p>
            <a:pPr indent="0" lvl="0" marL="457200" rtl="0" algn="l">
              <a:spcBef>
                <a:spcPts val="0"/>
              </a:spcBef>
              <a:spcAft>
                <a:spcPts val="0"/>
              </a:spcAft>
              <a:buNone/>
            </a:pPr>
            <a:r>
              <a:t/>
            </a:r>
            <a:endParaRPr>
              <a:latin typeface="Arial"/>
              <a:ea typeface="Arial"/>
              <a:cs typeface="Arial"/>
              <a:sym typeface="Arial"/>
            </a:endParaRPr>
          </a:p>
          <a:p>
            <a:pPr indent="-304800" lvl="0" marL="457200" rtl="0" algn="l">
              <a:spcBef>
                <a:spcPts val="0"/>
              </a:spcBef>
              <a:spcAft>
                <a:spcPts val="0"/>
              </a:spcAft>
              <a:buSzPts val="1200"/>
              <a:buFont typeface="Arial"/>
              <a:buChar char="●"/>
            </a:pPr>
            <a:r>
              <a:rPr b="1" lang="en" sz="1300">
                <a:latin typeface="Arial"/>
                <a:ea typeface="Arial"/>
                <a:cs typeface="Arial"/>
                <a:sym typeface="Arial"/>
              </a:rPr>
              <a:t>Difficulty tracking progress</a:t>
            </a:r>
            <a:r>
              <a:rPr lang="en" sz="1300">
                <a:latin typeface="Arial"/>
                <a:ea typeface="Arial"/>
                <a:cs typeface="Arial"/>
                <a:sym typeface="Arial"/>
              </a:rPr>
              <a:t>,</a:t>
            </a:r>
            <a:r>
              <a:rPr lang="en">
                <a:latin typeface="Arial"/>
                <a:ea typeface="Arial"/>
                <a:cs typeface="Arial"/>
                <a:sym typeface="Arial"/>
              </a:rPr>
              <a:t> leading to loss of motivation.</a:t>
            </a:r>
            <a:endParaRPr>
              <a:latin typeface="Arial"/>
              <a:ea typeface="Arial"/>
              <a:cs typeface="Arial"/>
              <a:sym typeface="Arial"/>
            </a:endParaRPr>
          </a:p>
          <a:p>
            <a:pPr indent="0" lvl="0" marL="457200" rtl="0" algn="l">
              <a:spcBef>
                <a:spcPts val="0"/>
              </a:spcBef>
              <a:spcAft>
                <a:spcPts val="0"/>
              </a:spcAft>
              <a:buNone/>
            </a:pPr>
            <a:r>
              <a:t/>
            </a:r>
            <a:endParaRPr>
              <a:latin typeface="Arial"/>
              <a:ea typeface="Arial"/>
              <a:cs typeface="Arial"/>
              <a:sym typeface="Arial"/>
            </a:endParaRPr>
          </a:p>
          <a:p>
            <a:pPr indent="-304800" lvl="0" marL="457200" rtl="0" algn="l">
              <a:spcBef>
                <a:spcPts val="0"/>
              </a:spcBef>
              <a:spcAft>
                <a:spcPts val="0"/>
              </a:spcAft>
              <a:buSzPts val="1200"/>
              <a:buFont typeface="Arial"/>
              <a:buChar char="●"/>
            </a:pPr>
            <a:r>
              <a:rPr b="1" lang="en" sz="1300">
                <a:latin typeface="Arial"/>
                <a:ea typeface="Arial"/>
                <a:cs typeface="Arial"/>
                <a:sym typeface="Arial"/>
              </a:rPr>
              <a:t>Overwhelming fitness conten</a:t>
            </a:r>
            <a:r>
              <a:rPr b="1" lang="en">
                <a:latin typeface="Arial"/>
                <a:ea typeface="Arial"/>
                <a:cs typeface="Arial"/>
                <a:sym typeface="Arial"/>
              </a:rPr>
              <a:t>t</a:t>
            </a:r>
            <a:r>
              <a:rPr lang="en">
                <a:latin typeface="Arial"/>
                <a:ea typeface="Arial"/>
                <a:cs typeface="Arial"/>
                <a:sym typeface="Arial"/>
              </a:rPr>
              <a:t> making it hard to know where to start.</a:t>
            </a:r>
            <a:endParaRPr>
              <a:latin typeface="Arial"/>
              <a:ea typeface="Arial"/>
              <a:cs typeface="Arial"/>
              <a:sym typeface="Arial"/>
            </a:endParaRPr>
          </a:p>
          <a:p>
            <a:pPr indent="0" lvl="0" marL="457200" rtl="0" algn="l">
              <a:spcBef>
                <a:spcPts val="0"/>
              </a:spcBef>
              <a:spcAft>
                <a:spcPts val="0"/>
              </a:spcAft>
              <a:buNone/>
            </a:pPr>
            <a:r>
              <a:t/>
            </a:r>
            <a:endParaRPr>
              <a:latin typeface="Arial"/>
              <a:ea typeface="Arial"/>
              <a:cs typeface="Arial"/>
              <a:sym typeface="Arial"/>
            </a:endParaRPr>
          </a:p>
          <a:p>
            <a:pPr indent="-304800" lvl="0" marL="457200" rtl="0" algn="l">
              <a:spcBef>
                <a:spcPts val="0"/>
              </a:spcBef>
              <a:spcAft>
                <a:spcPts val="0"/>
              </a:spcAft>
              <a:buSzPts val="1200"/>
              <a:buFont typeface="Arial"/>
              <a:buChar char="●"/>
            </a:pPr>
            <a:r>
              <a:rPr b="1" lang="en" sz="1300">
                <a:latin typeface="Arial"/>
                <a:ea typeface="Arial"/>
                <a:cs typeface="Arial"/>
                <a:sym typeface="Arial"/>
              </a:rPr>
              <a:t>Lack of accountability, </a:t>
            </a:r>
            <a:r>
              <a:rPr lang="en">
                <a:latin typeface="Arial"/>
                <a:ea typeface="Arial"/>
                <a:cs typeface="Arial"/>
                <a:sym typeface="Arial"/>
              </a:rPr>
              <a:t>making it easier to skip workouts.</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697" name="Google Shape;697;p9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698" name="Google Shape;698;p98"/>
          <p:cNvSpPr/>
          <p:nvPr/>
        </p:nvSpPr>
        <p:spPr>
          <a:xfrm>
            <a:off x="4223200" y="3837325"/>
            <a:ext cx="1932900" cy="639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99" name="Google Shape;699;p98"/>
          <p:cNvSpPr txBox="1"/>
          <p:nvPr>
            <p:ph idx="4" type="body"/>
          </p:nvPr>
        </p:nvSpPr>
        <p:spPr>
          <a:xfrm>
            <a:off x="4210150" y="3884575"/>
            <a:ext cx="1932900" cy="544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b="1" i="1" lang="en" sz="1100">
                <a:solidFill>
                  <a:srgbClr val="434343"/>
                </a:solidFill>
              </a:rPr>
              <a:t>"I don't wanna get too big"</a:t>
            </a:r>
            <a:endParaRPr b="1" i="1" sz="1100">
              <a:solidFill>
                <a:srgbClr val="434343"/>
              </a:solidFill>
            </a:endParaRPr>
          </a:p>
        </p:txBody>
      </p:sp>
      <p:sp>
        <p:nvSpPr>
          <p:cNvPr id="700" name="Google Shape;700;p98"/>
          <p:cNvSpPr/>
          <p:nvPr/>
        </p:nvSpPr>
        <p:spPr>
          <a:xfrm>
            <a:off x="6478775" y="3837325"/>
            <a:ext cx="1932900" cy="639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1" name="Google Shape;701;p98"/>
          <p:cNvSpPr txBox="1"/>
          <p:nvPr>
            <p:ph idx="6" type="body"/>
          </p:nvPr>
        </p:nvSpPr>
        <p:spPr>
          <a:xfrm>
            <a:off x="6478775" y="3884575"/>
            <a:ext cx="1932900" cy="544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b="1" i="1" lang="en" sz="1100">
                <a:solidFill>
                  <a:srgbClr val="434343"/>
                </a:solidFill>
              </a:rPr>
              <a:t>"My main goal  is to actually go to the gym"</a:t>
            </a:r>
            <a:endParaRPr b="1" i="1" sz="1100">
              <a:solidFill>
                <a:srgbClr val="434343"/>
              </a:solidFill>
            </a:endParaRPr>
          </a:p>
        </p:txBody>
      </p:sp>
      <p:sp>
        <p:nvSpPr>
          <p:cNvPr id="702" name="Google Shape;702;p98"/>
          <p:cNvSpPr/>
          <p:nvPr/>
        </p:nvSpPr>
        <p:spPr>
          <a:xfrm>
            <a:off x="407325" y="4632275"/>
            <a:ext cx="2138700" cy="393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9"/>
          <p:cNvSpPr txBox="1"/>
          <p:nvPr>
            <p:ph idx="1" type="body"/>
          </p:nvPr>
        </p:nvSpPr>
        <p:spPr>
          <a:xfrm>
            <a:off x="449900" y="268150"/>
            <a:ext cx="6926100" cy="614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0" lang="en" sz="3600">
                <a:latin typeface="Arial"/>
                <a:ea typeface="Arial"/>
                <a:cs typeface="Arial"/>
                <a:sym typeface="Arial"/>
              </a:rPr>
              <a:t>Current Solutions &amp; Our Product</a:t>
            </a:r>
            <a:endParaRPr sz="3600"/>
          </a:p>
        </p:txBody>
      </p:sp>
      <p:sp>
        <p:nvSpPr>
          <p:cNvPr id="708" name="Google Shape;708;p99"/>
          <p:cNvSpPr txBox="1"/>
          <p:nvPr>
            <p:ph idx="1" type="body"/>
          </p:nvPr>
        </p:nvSpPr>
        <p:spPr>
          <a:xfrm>
            <a:off x="0" y="946250"/>
            <a:ext cx="4803000" cy="4197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400"/>
              </a:spcBef>
              <a:spcAft>
                <a:spcPts val="0"/>
              </a:spcAft>
              <a:buSzPts val="1600"/>
              <a:buFont typeface="Arial"/>
              <a:buChar char="●"/>
            </a:pPr>
            <a:r>
              <a:rPr lang="en" sz="1500">
                <a:latin typeface="Arial"/>
                <a:ea typeface="Arial"/>
                <a:cs typeface="Arial"/>
                <a:sym typeface="Arial"/>
              </a:rPr>
              <a:t>Current Solutions &amp; Gaps</a:t>
            </a:r>
            <a:endParaRPr sz="15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Fitness Apps</a:t>
            </a:r>
            <a:r>
              <a:rPr b="0" lang="en" sz="1200">
                <a:latin typeface="Arial"/>
                <a:ea typeface="Arial"/>
                <a:cs typeface="Arial"/>
                <a:sym typeface="Arial"/>
              </a:rPr>
              <a:t> (MyFitnessPal, Fitbod, Strava) – No habit-building or accountability</a:t>
            </a:r>
            <a:endParaRPr b="0"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Manual Tracking</a:t>
            </a:r>
            <a:r>
              <a:rPr b="0" lang="en" sz="1200">
                <a:latin typeface="Arial"/>
                <a:ea typeface="Arial"/>
                <a:cs typeface="Arial"/>
                <a:sym typeface="Arial"/>
              </a:rPr>
              <a:t> – Tedious &amp; inconsistent</a:t>
            </a:r>
            <a:endParaRPr b="0"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Friends for Motivation</a:t>
            </a:r>
            <a:r>
              <a:rPr b="0" lang="en" sz="1200">
                <a:latin typeface="Arial"/>
                <a:ea typeface="Arial"/>
                <a:cs typeface="Arial"/>
                <a:sym typeface="Arial"/>
              </a:rPr>
              <a:t> – Unreliable &amp; inconsistent</a:t>
            </a:r>
            <a:endParaRPr b="0" sz="1200">
              <a:latin typeface="Arial"/>
              <a:ea typeface="Arial"/>
              <a:cs typeface="Arial"/>
              <a:sym typeface="Arial"/>
            </a:endParaRPr>
          </a:p>
          <a:p>
            <a:pPr indent="0" lvl="0" marL="914400" rtl="0" algn="l">
              <a:lnSpc>
                <a:spcPct val="115000"/>
              </a:lnSpc>
              <a:spcBef>
                <a:spcPts val="1200"/>
              </a:spcBef>
              <a:spcAft>
                <a:spcPts val="0"/>
              </a:spcAft>
              <a:buNone/>
            </a:pPr>
            <a:r>
              <a:t/>
            </a:r>
            <a:endParaRPr b="0" sz="1200">
              <a:latin typeface="Arial"/>
              <a:ea typeface="Arial"/>
              <a:cs typeface="Arial"/>
              <a:sym typeface="Arial"/>
            </a:endParaRPr>
          </a:p>
          <a:p>
            <a:pPr indent="-330200" lvl="0" marL="457200" rtl="0" algn="l">
              <a:lnSpc>
                <a:spcPct val="115000"/>
              </a:lnSpc>
              <a:spcBef>
                <a:spcPts val="1400"/>
              </a:spcBef>
              <a:spcAft>
                <a:spcPts val="0"/>
              </a:spcAft>
              <a:buSzPts val="1600"/>
              <a:buFont typeface="Arial"/>
              <a:buChar char="●"/>
            </a:pPr>
            <a:r>
              <a:rPr lang="en" sz="1500">
                <a:latin typeface="Arial"/>
                <a:ea typeface="Arial"/>
                <a:cs typeface="Arial"/>
                <a:sym typeface="Arial"/>
              </a:rPr>
              <a:t>How Peak Potential is Different</a:t>
            </a:r>
            <a:endParaRPr sz="1500">
              <a:latin typeface="Arial"/>
              <a:ea typeface="Arial"/>
              <a:cs typeface="Arial"/>
              <a:sym typeface="Arial"/>
            </a:endParaRPr>
          </a:p>
          <a:p>
            <a:pPr indent="-323850" lvl="1" marL="914400" rtl="0" algn="l">
              <a:lnSpc>
                <a:spcPct val="115000"/>
              </a:lnSpc>
              <a:spcBef>
                <a:spcPts val="0"/>
              </a:spcBef>
              <a:spcAft>
                <a:spcPts val="0"/>
              </a:spcAft>
              <a:buSzPts val="1500"/>
              <a:buFont typeface="Arial"/>
              <a:buChar char="○"/>
            </a:pPr>
            <a:r>
              <a:rPr lang="en" sz="1200">
                <a:latin typeface="Arial"/>
                <a:ea typeface="Arial"/>
                <a:cs typeface="Arial"/>
                <a:sym typeface="Arial"/>
              </a:rPr>
              <a:t>Habit-Building</a:t>
            </a:r>
            <a:r>
              <a:rPr b="0" lang="en" sz="1200">
                <a:latin typeface="Arial"/>
                <a:ea typeface="Arial"/>
                <a:cs typeface="Arial"/>
                <a:sym typeface="Arial"/>
              </a:rPr>
              <a:t> – Gamified challenges &amp; consistency tracking</a:t>
            </a:r>
            <a:endParaRPr b="0" sz="1200">
              <a:latin typeface="Arial"/>
              <a:ea typeface="Arial"/>
              <a:cs typeface="Arial"/>
              <a:sym typeface="Arial"/>
            </a:endParaRPr>
          </a:p>
          <a:p>
            <a:pPr indent="-323850" lvl="1" marL="914400" rtl="0" algn="l">
              <a:lnSpc>
                <a:spcPct val="115000"/>
              </a:lnSpc>
              <a:spcBef>
                <a:spcPts val="0"/>
              </a:spcBef>
              <a:spcAft>
                <a:spcPts val="0"/>
              </a:spcAft>
              <a:buSzPts val="1500"/>
              <a:buFont typeface="Arial"/>
              <a:buChar char="○"/>
            </a:pPr>
            <a:r>
              <a:rPr lang="en" sz="1200">
                <a:latin typeface="Arial"/>
                <a:ea typeface="Arial"/>
                <a:cs typeface="Arial"/>
                <a:sym typeface="Arial"/>
              </a:rPr>
              <a:t>Effortless Tracking</a:t>
            </a:r>
            <a:r>
              <a:rPr b="0" lang="en" sz="1200">
                <a:latin typeface="Arial"/>
                <a:ea typeface="Arial"/>
                <a:cs typeface="Arial"/>
                <a:sym typeface="Arial"/>
              </a:rPr>
              <a:t> – Simple UI, no manual logging</a:t>
            </a:r>
            <a:endParaRPr b="0" sz="1200">
              <a:latin typeface="Arial"/>
              <a:ea typeface="Arial"/>
              <a:cs typeface="Arial"/>
              <a:sym typeface="Arial"/>
            </a:endParaRPr>
          </a:p>
          <a:p>
            <a:pPr indent="-323850" lvl="1" marL="914400" rtl="0" algn="l">
              <a:lnSpc>
                <a:spcPct val="115000"/>
              </a:lnSpc>
              <a:spcBef>
                <a:spcPts val="0"/>
              </a:spcBef>
              <a:spcAft>
                <a:spcPts val="0"/>
              </a:spcAft>
              <a:buSzPts val="1500"/>
              <a:buFont typeface="Arial"/>
              <a:buChar char="○"/>
            </a:pPr>
            <a:r>
              <a:rPr lang="en" sz="1200">
                <a:latin typeface="Arial"/>
                <a:ea typeface="Arial"/>
                <a:cs typeface="Arial"/>
                <a:sym typeface="Arial"/>
              </a:rPr>
              <a:t>Community Support</a:t>
            </a:r>
            <a:r>
              <a:rPr b="0" lang="en" sz="1200">
                <a:latin typeface="Arial"/>
                <a:ea typeface="Arial"/>
                <a:cs typeface="Arial"/>
                <a:sym typeface="Arial"/>
              </a:rPr>
              <a:t> – Social motivation &amp; group challenges</a:t>
            </a:r>
            <a:endParaRPr b="0" sz="1200">
              <a:latin typeface="Arial"/>
              <a:ea typeface="Arial"/>
              <a:cs typeface="Arial"/>
              <a:sym typeface="Arial"/>
            </a:endParaRPr>
          </a:p>
          <a:p>
            <a:pPr indent="-323850" lvl="1" marL="914400" rtl="0" algn="l">
              <a:lnSpc>
                <a:spcPct val="115000"/>
              </a:lnSpc>
              <a:spcBef>
                <a:spcPts val="0"/>
              </a:spcBef>
              <a:spcAft>
                <a:spcPts val="0"/>
              </a:spcAft>
              <a:buSzPts val="1500"/>
              <a:buFont typeface="Arial"/>
              <a:buChar char="○"/>
            </a:pPr>
            <a:r>
              <a:rPr lang="en" sz="1200">
                <a:latin typeface="Arial"/>
                <a:ea typeface="Arial"/>
                <a:cs typeface="Arial"/>
                <a:sym typeface="Arial"/>
              </a:rPr>
              <a:t>Positive Reinforcement</a:t>
            </a:r>
            <a:r>
              <a:rPr b="0" lang="en" sz="1200">
                <a:latin typeface="Arial"/>
                <a:ea typeface="Arial"/>
                <a:cs typeface="Arial"/>
                <a:sym typeface="Arial"/>
              </a:rPr>
              <a:t> – Motivational quotes &amp; progress updates</a:t>
            </a:r>
            <a:endParaRPr sz="1500">
              <a:latin typeface="Arial"/>
              <a:ea typeface="Arial"/>
              <a:cs typeface="Arial"/>
              <a:sym typeface="Arial"/>
            </a:endParaRPr>
          </a:p>
          <a:p>
            <a:pPr indent="0" lvl="0" marL="0" rtl="0" algn="l">
              <a:spcBef>
                <a:spcPts val="1200"/>
              </a:spcBef>
              <a:spcAft>
                <a:spcPts val="1200"/>
              </a:spcAft>
              <a:buNone/>
            </a:pPr>
            <a:r>
              <a:t/>
            </a:r>
            <a:endParaRPr sz="1400"/>
          </a:p>
        </p:txBody>
      </p:sp>
      <p:pic>
        <p:nvPicPr>
          <p:cNvPr id="709" name="Google Shape;709;p99"/>
          <p:cNvPicPr preferRelativeResize="0"/>
          <p:nvPr/>
        </p:nvPicPr>
        <p:blipFill>
          <a:blip r:embed="rId3">
            <a:alphaModFix/>
          </a:blip>
          <a:stretch>
            <a:fillRect/>
          </a:stretch>
        </p:blipFill>
        <p:spPr>
          <a:xfrm>
            <a:off x="4946900" y="964550"/>
            <a:ext cx="4199225" cy="2012826"/>
          </a:xfrm>
          <a:prstGeom prst="rect">
            <a:avLst/>
          </a:prstGeom>
          <a:noFill/>
          <a:ln>
            <a:noFill/>
          </a:ln>
        </p:spPr>
      </p:pic>
      <p:pic>
        <p:nvPicPr>
          <p:cNvPr id="710" name="Google Shape;710;p99"/>
          <p:cNvPicPr preferRelativeResize="0"/>
          <p:nvPr/>
        </p:nvPicPr>
        <p:blipFill rotWithShape="1">
          <a:blip r:embed="rId4">
            <a:alphaModFix/>
          </a:blip>
          <a:srcRect b="9374" l="0" r="0" t="17499"/>
          <a:stretch/>
        </p:blipFill>
        <p:spPr>
          <a:xfrm>
            <a:off x="7749539" y="2910275"/>
            <a:ext cx="1396587" cy="2233225"/>
          </a:xfrm>
          <a:prstGeom prst="rect">
            <a:avLst/>
          </a:prstGeom>
          <a:noFill/>
          <a:ln>
            <a:noFill/>
          </a:ln>
        </p:spPr>
      </p:pic>
      <p:pic>
        <p:nvPicPr>
          <p:cNvPr id="711" name="Google Shape;711;p99"/>
          <p:cNvPicPr preferRelativeResize="0"/>
          <p:nvPr/>
        </p:nvPicPr>
        <p:blipFill rotWithShape="1">
          <a:blip r:embed="rId5">
            <a:alphaModFix/>
          </a:blip>
          <a:srcRect b="9487" l="0" r="0" t="19711"/>
          <a:stretch/>
        </p:blipFill>
        <p:spPr>
          <a:xfrm>
            <a:off x="6298275" y="2923143"/>
            <a:ext cx="1451275" cy="2233232"/>
          </a:xfrm>
          <a:prstGeom prst="rect">
            <a:avLst/>
          </a:prstGeom>
          <a:noFill/>
          <a:ln>
            <a:noFill/>
          </a:ln>
        </p:spPr>
      </p:pic>
      <p:pic>
        <p:nvPicPr>
          <p:cNvPr id="712" name="Google Shape;712;p99"/>
          <p:cNvPicPr preferRelativeResize="0"/>
          <p:nvPr/>
        </p:nvPicPr>
        <p:blipFill rotWithShape="1">
          <a:blip r:embed="rId6">
            <a:alphaModFix/>
          </a:blip>
          <a:srcRect b="9146" l="0" r="0" t="18089"/>
          <a:stretch/>
        </p:blipFill>
        <p:spPr>
          <a:xfrm>
            <a:off x="4946900" y="2936025"/>
            <a:ext cx="1396575" cy="2207475"/>
          </a:xfrm>
          <a:prstGeom prst="rect">
            <a:avLst/>
          </a:prstGeom>
          <a:noFill/>
          <a:ln>
            <a:noFill/>
          </a:ln>
        </p:spPr>
      </p:pic>
      <p:pic>
        <p:nvPicPr>
          <p:cNvPr id="713" name="Google Shape;713;p99"/>
          <p:cNvPicPr preferRelativeResize="0"/>
          <p:nvPr/>
        </p:nvPicPr>
        <p:blipFill>
          <a:blip r:embed="rId7">
            <a:alphaModFix/>
          </a:blip>
          <a:stretch>
            <a:fillRect/>
          </a:stretch>
        </p:blipFill>
        <p:spPr>
          <a:xfrm>
            <a:off x="6588575" y="1905450"/>
            <a:ext cx="787425" cy="29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0"/>
          <p:cNvSpPr txBox="1"/>
          <p:nvPr>
            <p:ph type="title"/>
          </p:nvPr>
        </p:nvSpPr>
        <p:spPr>
          <a:xfrm>
            <a:off x="420875" y="1552350"/>
            <a:ext cx="7652100" cy="15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Demo</a:t>
            </a:r>
            <a:endParaRPr/>
          </a:p>
        </p:txBody>
      </p:sp>
      <p:sp>
        <p:nvSpPr>
          <p:cNvPr id="719" name="Google Shape;719;p100"/>
          <p:cNvSpPr txBox="1"/>
          <p:nvPr>
            <p:ph idx="2" type="title"/>
          </p:nvPr>
        </p:nvSpPr>
        <p:spPr>
          <a:xfrm>
            <a:off x="420875" y="3144800"/>
            <a:ext cx="4748400" cy="7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Marvel Link</a:t>
            </a:r>
            <a:endParaRPr/>
          </a:p>
        </p:txBody>
      </p:sp>
      <p:sp>
        <p:nvSpPr>
          <p:cNvPr id="720" name="Google Shape;720;p10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grpSp>
        <p:nvGrpSpPr>
          <p:cNvPr id="725" name="Google Shape;725;p101"/>
          <p:cNvGrpSpPr/>
          <p:nvPr/>
        </p:nvGrpSpPr>
        <p:grpSpPr>
          <a:xfrm>
            <a:off x="1953859" y="2573170"/>
            <a:ext cx="2800109" cy="829199"/>
            <a:chOff x="2193666" y="2165815"/>
            <a:chExt cx="2208288" cy="541854"/>
          </a:xfrm>
        </p:grpSpPr>
        <p:sp>
          <p:nvSpPr>
            <p:cNvPr id="726" name="Google Shape;726;p101"/>
            <p:cNvSpPr/>
            <p:nvPr/>
          </p:nvSpPr>
          <p:spPr>
            <a:xfrm>
              <a:off x="2193666" y="2215798"/>
              <a:ext cx="2205728" cy="491871"/>
            </a:xfrm>
            <a:custGeom>
              <a:rect b="b" l="l" r="r" t="t"/>
              <a:pathLst>
                <a:path extrusionOk="0" h="19575" w="68929">
                  <a:moveTo>
                    <a:pt x="1" y="0"/>
                  </a:moveTo>
                  <a:lnTo>
                    <a:pt x="2109" y="17665"/>
                  </a:lnTo>
                  <a:cubicBezTo>
                    <a:pt x="2109" y="17665"/>
                    <a:pt x="21763" y="19575"/>
                    <a:pt x="34355" y="19575"/>
                  </a:cubicBezTo>
                  <a:cubicBezTo>
                    <a:pt x="48479" y="19575"/>
                    <a:pt x="66820" y="17665"/>
                    <a:pt x="66820" y="17665"/>
                  </a:cubicBezTo>
                  <a:lnTo>
                    <a:pt x="68929" y="0"/>
                  </a:lnTo>
                  <a:lnTo>
                    <a:pt x="68929" y="0"/>
                  </a:lnTo>
                  <a:cubicBezTo>
                    <a:pt x="68927" y="1"/>
                    <a:pt x="47782" y="1910"/>
                    <a:pt x="34475" y="1910"/>
                  </a:cubicBezTo>
                  <a:cubicBezTo>
                    <a:pt x="22341" y="1910"/>
                    <a:pt x="2" y="1"/>
                    <a:pt x="1" y="0"/>
                  </a:cubicBezTo>
                  <a:close/>
                </a:path>
              </a:pathLst>
            </a:custGeom>
            <a:solidFill>
              <a:srgbClr val="2960B9"/>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lang="en">
                  <a:solidFill>
                    <a:schemeClr val="lt1"/>
                  </a:solidFill>
                </a:rPr>
                <a:t>36 Million x 50% x $80-120 = </a:t>
              </a:r>
              <a:r>
                <a:rPr b="1" lang="en">
                  <a:solidFill>
                    <a:srgbClr val="F6F5EC"/>
                  </a:solidFill>
                </a:rPr>
                <a:t>~</a:t>
              </a:r>
              <a:r>
                <a:rPr b="1" lang="en">
                  <a:solidFill>
                    <a:srgbClr val="F6F5EC"/>
                  </a:solidFill>
                </a:rPr>
                <a:t>$1.8 Billion</a:t>
              </a:r>
              <a:endParaRPr b="1">
                <a:solidFill>
                  <a:srgbClr val="F6F5EC"/>
                </a:solidFill>
              </a:endParaRPr>
            </a:p>
            <a:p>
              <a:pPr indent="0" lvl="0" marL="0" rtl="0" algn="ctr">
                <a:spcBef>
                  <a:spcPts val="0"/>
                </a:spcBef>
                <a:spcAft>
                  <a:spcPts val="0"/>
                </a:spcAft>
                <a:buClr>
                  <a:schemeClr val="dk1"/>
                </a:buClr>
                <a:buSzPts val="1100"/>
                <a:buFont typeface="Arial"/>
                <a:buNone/>
              </a:pPr>
              <a:r>
                <a:t/>
              </a:r>
              <a:endParaRPr b="1">
                <a:solidFill>
                  <a:schemeClr val="lt1"/>
                </a:solidFill>
                <a:latin typeface="Roboto"/>
                <a:ea typeface="Roboto"/>
                <a:cs typeface="Roboto"/>
                <a:sym typeface="Roboto"/>
              </a:endParaRPr>
            </a:p>
          </p:txBody>
        </p:sp>
        <p:sp>
          <p:nvSpPr>
            <p:cNvPr id="727" name="Google Shape;727;p101"/>
            <p:cNvSpPr/>
            <p:nvPr/>
          </p:nvSpPr>
          <p:spPr>
            <a:xfrm>
              <a:off x="2196226" y="2165815"/>
              <a:ext cx="2205728" cy="114481"/>
            </a:xfrm>
            <a:custGeom>
              <a:rect b="b" l="l" r="r" t="t"/>
              <a:pathLst>
                <a:path extrusionOk="0" h="4556" w="68929">
                  <a:moveTo>
                    <a:pt x="34454" y="0"/>
                  </a:moveTo>
                  <a:cubicBezTo>
                    <a:pt x="15218" y="0"/>
                    <a:pt x="0" y="856"/>
                    <a:pt x="0" y="1890"/>
                  </a:cubicBezTo>
                  <a:cubicBezTo>
                    <a:pt x="0" y="2944"/>
                    <a:pt x="15218" y="4556"/>
                    <a:pt x="34454" y="4556"/>
                  </a:cubicBezTo>
                  <a:cubicBezTo>
                    <a:pt x="53711" y="4556"/>
                    <a:pt x="68928" y="3322"/>
                    <a:pt x="68928" y="2268"/>
                  </a:cubicBezTo>
                  <a:cubicBezTo>
                    <a:pt x="68928" y="1234"/>
                    <a:pt x="53711" y="0"/>
                    <a:pt x="344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101"/>
          <p:cNvSpPr/>
          <p:nvPr/>
        </p:nvSpPr>
        <p:spPr>
          <a:xfrm>
            <a:off x="349300" y="2850300"/>
            <a:ext cx="396675" cy="274945"/>
          </a:xfrm>
          <a:custGeom>
            <a:rect b="b" l="l" r="r" t="t"/>
            <a:pathLst>
              <a:path extrusionOk="0" h="10942" w="10942">
                <a:moveTo>
                  <a:pt x="1" y="1"/>
                </a:moveTo>
                <a:lnTo>
                  <a:pt x="1" y="10942"/>
                </a:lnTo>
                <a:lnTo>
                  <a:pt x="10942" y="10942"/>
                </a:lnTo>
                <a:lnTo>
                  <a:pt x="10942" y="1"/>
                </a:lnTo>
                <a:close/>
              </a:path>
            </a:pathLst>
          </a:custGeom>
          <a:solidFill>
            <a:srgbClr val="2960B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2</a:t>
            </a:r>
            <a:endParaRPr/>
          </a:p>
        </p:txBody>
      </p:sp>
      <p:sp>
        <p:nvSpPr>
          <p:cNvPr id="729" name="Google Shape;729;p101"/>
          <p:cNvSpPr/>
          <p:nvPr/>
        </p:nvSpPr>
        <p:spPr>
          <a:xfrm>
            <a:off x="746002" y="2850304"/>
            <a:ext cx="834799" cy="274945"/>
          </a:xfrm>
          <a:custGeom>
            <a:rect b="b" l="l" r="r" t="t"/>
            <a:pathLst>
              <a:path extrusionOk="0" h="10942" w="25086">
                <a:moveTo>
                  <a:pt x="1" y="1"/>
                </a:moveTo>
                <a:lnTo>
                  <a:pt x="1" y="10942"/>
                </a:lnTo>
                <a:lnTo>
                  <a:pt x="22241" y="10942"/>
                </a:lnTo>
                <a:lnTo>
                  <a:pt x="25086" y="5670"/>
                </a:lnTo>
                <a:lnTo>
                  <a:pt x="22241" y="1"/>
                </a:lnTo>
                <a:close/>
              </a:path>
            </a:pathLst>
          </a:custGeom>
          <a:solidFill>
            <a:schemeClr val="lt1"/>
          </a:solidFill>
          <a:ln cap="flat" cmpd="sng" w="9525">
            <a:solidFill>
              <a:srgbClr val="2960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SAM</a:t>
            </a:r>
            <a:endParaRPr b="1"/>
          </a:p>
        </p:txBody>
      </p:sp>
      <p:sp>
        <p:nvSpPr>
          <p:cNvPr id="730" name="Google Shape;730;p101"/>
          <p:cNvSpPr/>
          <p:nvPr/>
        </p:nvSpPr>
        <p:spPr>
          <a:xfrm>
            <a:off x="390727" y="4183875"/>
            <a:ext cx="355259" cy="274945"/>
          </a:xfrm>
          <a:custGeom>
            <a:rect b="b" l="l" r="r" t="t"/>
            <a:pathLst>
              <a:path extrusionOk="0" h="10942" w="10942">
                <a:moveTo>
                  <a:pt x="1" y="1"/>
                </a:moveTo>
                <a:lnTo>
                  <a:pt x="1" y="10942"/>
                </a:lnTo>
                <a:lnTo>
                  <a:pt x="10942" y="10942"/>
                </a:lnTo>
                <a:lnTo>
                  <a:pt x="10942" y="1"/>
                </a:lnTo>
                <a:close/>
              </a:path>
            </a:pathLst>
          </a:custGeom>
          <a:solidFill>
            <a:srgbClr val="64B5F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3</a:t>
            </a:r>
            <a:endParaRPr/>
          </a:p>
        </p:txBody>
      </p:sp>
      <p:sp>
        <p:nvSpPr>
          <p:cNvPr id="731" name="Google Shape;731;p101"/>
          <p:cNvSpPr/>
          <p:nvPr/>
        </p:nvSpPr>
        <p:spPr>
          <a:xfrm>
            <a:off x="745975" y="4183875"/>
            <a:ext cx="834813" cy="274945"/>
          </a:xfrm>
          <a:custGeom>
            <a:rect b="b" l="l" r="r" t="t"/>
            <a:pathLst>
              <a:path extrusionOk="0" h="10942" w="27155">
                <a:moveTo>
                  <a:pt x="1" y="1"/>
                </a:moveTo>
                <a:lnTo>
                  <a:pt x="1" y="10942"/>
                </a:lnTo>
                <a:lnTo>
                  <a:pt x="24310" y="10942"/>
                </a:lnTo>
                <a:lnTo>
                  <a:pt x="27154" y="5690"/>
                </a:lnTo>
                <a:lnTo>
                  <a:pt x="24310" y="1"/>
                </a:lnTo>
                <a:close/>
              </a:path>
            </a:pathLst>
          </a:custGeom>
          <a:solidFill>
            <a:schemeClr val="lt1"/>
          </a:solidFill>
          <a:ln cap="flat" cmpd="sng" w="9525">
            <a:solidFill>
              <a:srgbClr val="64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SOM</a:t>
            </a:r>
            <a:endParaRPr b="1"/>
          </a:p>
        </p:txBody>
      </p:sp>
      <p:sp>
        <p:nvSpPr>
          <p:cNvPr id="732" name="Google Shape;732;p101"/>
          <p:cNvSpPr/>
          <p:nvPr/>
        </p:nvSpPr>
        <p:spPr>
          <a:xfrm>
            <a:off x="349306" y="1425455"/>
            <a:ext cx="413963" cy="274972"/>
          </a:xfrm>
          <a:custGeom>
            <a:rect b="b" l="l" r="r" t="t"/>
            <a:pathLst>
              <a:path extrusionOk="0" h="10942" w="10942">
                <a:moveTo>
                  <a:pt x="1" y="0"/>
                </a:moveTo>
                <a:lnTo>
                  <a:pt x="1" y="10941"/>
                </a:lnTo>
                <a:lnTo>
                  <a:pt x="10942" y="10941"/>
                </a:lnTo>
                <a:lnTo>
                  <a:pt x="109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1</a:t>
            </a:r>
            <a:endParaRPr>
              <a:solidFill>
                <a:schemeClr val="lt1"/>
              </a:solidFill>
              <a:latin typeface="Roboto"/>
              <a:ea typeface="Roboto"/>
              <a:cs typeface="Roboto"/>
              <a:sym typeface="Roboto"/>
            </a:endParaRPr>
          </a:p>
        </p:txBody>
      </p:sp>
      <p:sp>
        <p:nvSpPr>
          <p:cNvPr id="733" name="Google Shape;733;p101"/>
          <p:cNvSpPr/>
          <p:nvPr/>
        </p:nvSpPr>
        <p:spPr>
          <a:xfrm>
            <a:off x="763275" y="1425487"/>
            <a:ext cx="800244" cy="274945"/>
          </a:xfrm>
          <a:custGeom>
            <a:rect b="b" l="l" r="r" t="t"/>
            <a:pathLst>
              <a:path extrusionOk="0" h="10942" w="23017">
                <a:moveTo>
                  <a:pt x="1" y="0"/>
                </a:moveTo>
                <a:lnTo>
                  <a:pt x="1" y="10941"/>
                </a:lnTo>
                <a:lnTo>
                  <a:pt x="20172" y="10941"/>
                </a:lnTo>
                <a:lnTo>
                  <a:pt x="23017" y="5690"/>
                </a:lnTo>
                <a:lnTo>
                  <a:pt x="20172" y="0"/>
                </a:lnTo>
                <a:close/>
              </a:path>
            </a:pathLst>
          </a:custGeom>
          <a:noFill/>
          <a:ln cap="flat" cmpd="sng" w="9525">
            <a:solidFill>
              <a:srgbClr val="2960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TAM</a:t>
            </a:r>
            <a:endParaRPr b="1"/>
          </a:p>
        </p:txBody>
      </p:sp>
      <p:sp>
        <p:nvSpPr>
          <p:cNvPr id="734" name="Google Shape;734;p101"/>
          <p:cNvSpPr txBox="1"/>
          <p:nvPr>
            <p:ph type="title"/>
          </p:nvPr>
        </p:nvSpPr>
        <p:spPr>
          <a:xfrm>
            <a:off x="61014" y="3247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Arial"/>
                <a:ea typeface="Arial"/>
                <a:cs typeface="Arial"/>
                <a:sym typeface="Arial"/>
              </a:rPr>
              <a:t>Market Size</a:t>
            </a:r>
            <a:endParaRPr>
              <a:latin typeface="Arial"/>
              <a:ea typeface="Arial"/>
              <a:cs typeface="Arial"/>
              <a:sym typeface="Arial"/>
            </a:endParaRPr>
          </a:p>
        </p:txBody>
      </p:sp>
      <p:sp>
        <p:nvSpPr>
          <p:cNvPr id="735" name="Google Shape;735;p101"/>
          <p:cNvSpPr/>
          <p:nvPr/>
        </p:nvSpPr>
        <p:spPr>
          <a:xfrm>
            <a:off x="5961800" y="1090738"/>
            <a:ext cx="3182100" cy="970500"/>
          </a:xfrm>
          <a:prstGeom prst="rect">
            <a:avLst/>
          </a:prstGeom>
          <a:noFill/>
          <a:ln>
            <a:noFill/>
          </a:ln>
        </p:spPr>
        <p:txBody>
          <a:bodyPr anchorCtr="0" anchor="ctr" bIns="91425" lIns="182875" spcFirstLastPara="1" rIns="137150" wrap="square" tIns="91425">
            <a:noAutofit/>
          </a:bodyPr>
          <a:lstStyle/>
          <a:p>
            <a:pPr indent="0" lvl="0" marL="0" rtl="0" algn="l">
              <a:lnSpc>
                <a:spcPct val="90000"/>
              </a:lnSpc>
              <a:spcBef>
                <a:spcPts val="1000"/>
              </a:spcBef>
              <a:spcAft>
                <a:spcPts val="0"/>
              </a:spcAft>
              <a:buNone/>
            </a:pPr>
            <a:r>
              <a:rPr lang="en" sz="1100">
                <a:solidFill>
                  <a:schemeClr val="dk1"/>
                </a:solidFill>
              </a:rPr>
              <a:t>Global Population of Young People Aged 15-24: ~1.2 Billion</a:t>
            </a:r>
            <a:endParaRPr sz="1100">
              <a:solidFill>
                <a:schemeClr val="dk1"/>
              </a:solidFill>
            </a:endParaRPr>
          </a:p>
          <a:p>
            <a:pPr indent="0" lvl="0" marL="0" rtl="0" algn="l">
              <a:lnSpc>
                <a:spcPct val="90000"/>
              </a:lnSpc>
              <a:spcBef>
                <a:spcPts val="1000"/>
              </a:spcBef>
              <a:spcAft>
                <a:spcPts val="0"/>
              </a:spcAft>
              <a:buNone/>
            </a:pPr>
            <a:r>
              <a:rPr lang="en" sz="1100">
                <a:solidFill>
                  <a:schemeClr val="dk1"/>
                </a:solidFill>
              </a:rPr>
              <a:t>Assumption: 10% engage in digital fitness, average annual spend is $60-100</a:t>
            </a:r>
            <a:endParaRPr sz="1100">
              <a:solidFill>
                <a:schemeClr val="dk1"/>
              </a:solidFill>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736" name="Google Shape;736;p101"/>
          <p:cNvSpPr/>
          <p:nvPr/>
        </p:nvSpPr>
        <p:spPr>
          <a:xfrm>
            <a:off x="5961850" y="2415663"/>
            <a:ext cx="3182100" cy="1144200"/>
          </a:xfrm>
          <a:prstGeom prst="rect">
            <a:avLst/>
          </a:prstGeom>
          <a:noFill/>
          <a:ln>
            <a:noFill/>
          </a:ln>
        </p:spPr>
        <p:txBody>
          <a:bodyPr anchorCtr="0" anchor="ctr" bIns="91425" lIns="182875" spcFirstLastPara="1" rIns="137150" wrap="square" tIns="91425">
            <a:noAutofit/>
          </a:bodyPr>
          <a:lstStyle/>
          <a:p>
            <a:pPr indent="0" lvl="0" marL="0" rtl="0" algn="l">
              <a:lnSpc>
                <a:spcPct val="90000"/>
              </a:lnSpc>
              <a:spcBef>
                <a:spcPts val="1000"/>
              </a:spcBef>
              <a:spcAft>
                <a:spcPts val="0"/>
              </a:spcAft>
              <a:buNone/>
            </a:pPr>
            <a:r>
              <a:rPr lang="en" sz="1100">
                <a:solidFill>
                  <a:schemeClr val="dk1"/>
                </a:solidFill>
              </a:rPr>
              <a:t>US Population of Young People Aged 15-24: ~36 Million</a:t>
            </a:r>
            <a:endParaRPr sz="1100">
              <a:solidFill>
                <a:schemeClr val="dk1"/>
              </a:solidFill>
            </a:endParaRPr>
          </a:p>
          <a:p>
            <a:pPr indent="0" lvl="0" marL="0" rtl="0" algn="l">
              <a:lnSpc>
                <a:spcPct val="90000"/>
              </a:lnSpc>
              <a:spcBef>
                <a:spcPts val="1000"/>
              </a:spcBef>
              <a:spcAft>
                <a:spcPts val="0"/>
              </a:spcAft>
              <a:buNone/>
            </a:pPr>
            <a:r>
              <a:rPr lang="en" sz="1100">
                <a:solidFill>
                  <a:schemeClr val="dk1"/>
                </a:solidFill>
              </a:rPr>
              <a:t>Assumption: 50% of these young people are interested in digital fitness, average annual spend is $80-120</a:t>
            </a:r>
            <a:endParaRPr sz="1100">
              <a:solidFill>
                <a:schemeClr val="dk1"/>
              </a:solidFill>
            </a:endParaRPr>
          </a:p>
          <a:p>
            <a:pPr indent="0" lvl="0" marL="0" rtl="0" algn="r">
              <a:spcBef>
                <a:spcPts val="0"/>
              </a:spcBef>
              <a:spcAft>
                <a:spcPts val="0"/>
              </a:spcAft>
              <a:buNone/>
            </a:pPr>
            <a:r>
              <a:t/>
            </a:r>
            <a:endParaRPr sz="1200">
              <a:solidFill>
                <a:schemeClr val="dk1"/>
              </a:solidFill>
              <a:latin typeface="Roboto"/>
              <a:ea typeface="Roboto"/>
              <a:cs typeface="Roboto"/>
              <a:sym typeface="Roboto"/>
            </a:endParaRPr>
          </a:p>
        </p:txBody>
      </p:sp>
      <p:sp>
        <p:nvSpPr>
          <p:cNvPr id="737" name="Google Shape;737;p101"/>
          <p:cNvSpPr/>
          <p:nvPr/>
        </p:nvSpPr>
        <p:spPr>
          <a:xfrm>
            <a:off x="5961800" y="3888000"/>
            <a:ext cx="3182100" cy="1193400"/>
          </a:xfrm>
          <a:prstGeom prst="rect">
            <a:avLst/>
          </a:prstGeom>
          <a:noFill/>
          <a:ln>
            <a:noFill/>
          </a:ln>
        </p:spPr>
        <p:txBody>
          <a:bodyPr anchorCtr="0" anchor="ctr" bIns="91425" lIns="182875" spcFirstLastPara="1" rIns="137150" wrap="square" tIns="91425">
            <a:noAutofit/>
          </a:bodyPr>
          <a:lstStyle/>
          <a:p>
            <a:pPr indent="0" lvl="0" marL="0" rtl="0" algn="l">
              <a:lnSpc>
                <a:spcPct val="90000"/>
              </a:lnSpc>
              <a:spcBef>
                <a:spcPts val="1000"/>
              </a:spcBef>
              <a:spcAft>
                <a:spcPts val="0"/>
              </a:spcAft>
              <a:buNone/>
            </a:pPr>
            <a:r>
              <a:rPr lang="en" sz="1100">
                <a:solidFill>
                  <a:schemeClr val="dk1"/>
                </a:solidFill>
              </a:rPr>
              <a:t>Chicagoland Young People Aged 15-24: ~3% of US Population</a:t>
            </a:r>
            <a:endParaRPr sz="1100">
              <a:solidFill>
                <a:schemeClr val="dk1"/>
              </a:solidFill>
            </a:endParaRPr>
          </a:p>
          <a:p>
            <a:pPr indent="0" lvl="0" marL="0" rtl="0" algn="l">
              <a:lnSpc>
                <a:spcPct val="90000"/>
              </a:lnSpc>
              <a:spcBef>
                <a:spcPts val="1000"/>
              </a:spcBef>
              <a:spcAft>
                <a:spcPts val="0"/>
              </a:spcAft>
              <a:buNone/>
            </a:pPr>
            <a:r>
              <a:rPr lang="en" sz="1100">
                <a:solidFill>
                  <a:schemeClr val="dk1"/>
                </a:solidFill>
              </a:rPr>
              <a:t>Assumption: Peak Potential starts its service within Chicagoland, and can </a:t>
            </a:r>
            <a:r>
              <a:rPr lang="en" sz="1100">
                <a:solidFill>
                  <a:schemeClr val="dk1"/>
                </a:solidFill>
              </a:rPr>
              <a:t>obtain</a:t>
            </a:r>
            <a:r>
              <a:rPr lang="en" sz="1100">
                <a:solidFill>
                  <a:schemeClr val="dk1"/>
                </a:solidFill>
              </a:rPr>
              <a:t> about 10% of the digital fitness market</a:t>
            </a:r>
            <a:endParaRPr sz="1200">
              <a:solidFill>
                <a:schemeClr val="dk1"/>
              </a:solidFill>
              <a:latin typeface="Roboto"/>
              <a:ea typeface="Roboto"/>
              <a:cs typeface="Roboto"/>
              <a:sym typeface="Roboto"/>
            </a:endParaRPr>
          </a:p>
        </p:txBody>
      </p:sp>
      <p:cxnSp>
        <p:nvCxnSpPr>
          <p:cNvPr id="738" name="Google Shape;738;p101"/>
          <p:cNvCxnSpPr/>
          <p:nvPr/>
        </p:nvCxnSpPr>
        <p:spPr>
          <a:xfrm rot="10800000">
            <a:off x="5019700" y="1544200"/>
            <a:ext cx="1035300" cy="0"/>
          </a:xfrm>
          <a:prstGeom prst="straightConnector1">
            <a:avLst/>
          </a:prstGeom>
          <a:noFill/>
          <a:ln cap="flat" cmpd="sng" w="19050">
            <a:solidFill>
              <a:schemeClr val="dk2"/>
            </a:solidFill>
            <a:prstDash val="solid"/>
            <a:round/>
            <a:headEnd len="med" w="med" type="none"/>
            <a:tailEnd len="med" w="med" type="oval"/>
          </a:ln>
        </p:spPr>
      </p:cxnSp>
      <p:grpSp>
        <p:nvGrpSpPr>
          <p:cNvPr id="739" name="Google Shape;739;p101"/>
          <p:cNvGrpSpPr/>
          <p:nvPr/>
        </p:nvGrpSpPr>
        <p:grpSpPr>
          <a:xfrm>
            <a:off x="1762924" y="1148351"/>
            <a:ext cx="3181953" cy="829198"/>
            <a:chOff x="2040075" y="1500275"/>
            <a:chExt cx="2515378" cy="541853"/>
          </a:xfrm>
        </p:grpSpPr>
        <p:sp>
          <p:nvSpPr>
            <p:cNvPr id="740" name="Google Shape;740;p101"/>
            <p:cNvSpPr/>
            <p:nvPr/>
          </p:nvSpPr>
          <p:spPr>
            <a:xfrm>
              <a:off x="2040075" y="1550257"/>
              <a:ext cx="2512462" cy="491871"/>
            </a:xfrm>
            <a:custGeom>
              <a:rect b="b" l="l" r="r" t="t"/>
              <a:pathLst>
                <a:path extrusionOk="0" h="19575" w="68929">
                  <a:moveTo>
                    <a:pt x="1" y="0"/>
                  </a:moveTo>
                  <a:lnTo>
                    <a:pt x="2109" y="17665"/>
                  </a:lnTo>
                  <a:cubicBezTo>
                    <a:pt x="2109" y="17665"/>
                    <a:pt x="21763" y="19575"/>
                    <a:pt x="34355" y="19575"/>
                  </a:cubicBezTo>
                  <a:cubicBezTo>
                    <a:pt x="48479" y="19575"/>
                    <a:pt x="66820" y="17665"/>
                    <a:pt x="66820" y="17665"/>
                  </a:cubicBezTo>
                  <a:lnTo>
                    <a:pt x="68929" y="0"/>
                  </a:lnTo>
                  <a:lnTo>
                    <a:pt x="68929" y="0"/>
                  </a:lnTo>
                  <a:cubicBezTo>
                    <a:pt x="68927" y="1"/>
                    <a:pt x="47782" y="1910"/>
                    <a:pt x="34475" y="1910"/>
                  </a:cubicBezTo>
                  <a:cubicBezTo>
                    <a:pt x="22341" y="1910"/>
                    <a:pt x="2"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1.2 Billion x 10% x $60-100 = </a:t>
              </a:r>
              <a:r>
                <a:rPr b="1" lang="en">
                  <a:solidFill>
                    <a:srgbClr val="F6F5EC"/>
                  </a:solidFill>
                </a:rPr>
                <a:t>~$10 Billion</a:t>
              </a:r>
              <a:endParaRPr b="1">
                <a:solidFill>
                  <a:srgbClr val="F6F5EC"/>
                </a:solidFill>
              </a:endParaRPr>
            </a:p>
          </p:txBody>
        </p:sp>
        <p:sp>
          <p:nvSpPr>
            <p:cNvPr id="741" name="Google Shape;741;p101"/>
            <p:cNvSpPr/>
            <p:nvPr/>
          </p:nvSpPr>
          <p:spPr>
            <a:xfrm>
              <a:off x="2042991" y="1500275"/>
              <a:ext cx="2512462" cy="114481"/>
            </a:xfrm>
            <a:custGeom>
              <a:rect b="b" l="l" r="r" t="t"/>
              <a:pathLst>
                <a:path extrusionOk="0" h="4556" w="68929">
                  <a:moveTo>
                    <a:pt x="34454" y="0"/>
                  </a:moveTo>
                  <a:cubicBezTo>
                    <a:pt x="15218" y="0"/>
                    <a:pt x="0" y="856"/>
                    <a:pt x="0" y="1890"/>
                  </a:cubicBezTo>
                  <a:cubicBezTo>
                    <a:pt x="0" y="2944"/>
                    <a:pt x="15218" y="4556"/>
                    <a:pt x="34454" y="4556"/>
                  </a:cubicBezTo>
                  <a:cubicBezTo>
                    <a:pt x="53711" y="4556"/>
                    <a:pt x="68928" y="3322"/>
                    <a:pt x="68928" y="2268"/>
                  </a:cubicBezTo>
                  <a:cubicBezTo>
                    <a:pt x="68928" y="1234"/>
                    <a:pt x="53711" y="0"/>
                    <a:pt x="34454" y="0"/>
                  </a:cubicBezTo>
                  <a:close/>
                </a:path>
              </a:pathLst>
            </a:custGeom>
            <a:solidFill>
              <a:srgbClr val="1A3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101"/>
          <p:cNvGrpSpPr/>
          <p:nvPr/>
        </p:nvGrpSpPr>
        <p:grpSpPr>
          <a:xfrm>
            <a:off x="2124117" y="4052250"/>
            <a:ext cx="2459573" cy="669612"/>
            <a:chOff x="2117052" y="3808959"/>
            <a:chExt cx="2235569" cy="657966"/>
          </a:xfrm>
        </p:grpSpPr>
        <p:sp>
          <p:nvSpPr>
            <p:cNvPr id="743" name="Google Shape;743;p101"/>
            <p:cNvSpPr/>
            <p:nvPr/>
          </p:nvSpPr>
          <p:spPr>
            <a:xfrm>
              <a:off x="2117052" y="3875271"/>
              <a:ext cx="2235540" cy="591654"/>
            </a:xfrm>
            <a:custGeom>
              <a:rect b="b" l="l" r="r" t="t"/>
              <a:pathLst>
                <a:path extrusionOk="0" h="19575" w="68929">
                  <a:moveTo>
                    <a:pt x="1" y="0"/>
                  </a:moveTo>
                  <a:lnTo>
                    <a:pt x="2109" y="17665"/>
                  </a:lnTo>
                  <a:cubicBezTo>
                    <a:pt x="2109" y="17665"/>
                    <a:pt x="21763" y="19575"/>
                    <a:pt x="34355" y="19575"/>
                  </a:cubicBezTo>
                  <a:cubicBezTo>
                    <a:pt x="48479" y="19575"/>
                    <a:pt x="66820" y="17665"/>
                    <a:pt x="66820" y="17665"/>
                  </a:cubicBezTo>
                  <a:lnTo>
                    <a:pt x="68929" y="0"/>
                  </a:lnTo>
                  <a:lnTo>
                    <a:pt x="68929" y="0"/>
                  </a:lnTo>
                  <a:cubicBezTo>
                    <a:pt x="68927" y="1"/>
                    <a:pt x="47782" y="1910"/>
                    <a:pt x="34475" y="1910"/>
                  </a:cubicBezTo>
                  <a:cubicBezTo>
                    <a:pt x="22341" y="1910"/>
                    <a:pt x="2" y="1"/>
                    <a:pt x="1" y="0"/>
                  </a:cubicBezTo>
                  <a:close/>
                </a:path>
              </a:pathLst>
            </a:custGeom>
            <a:solidFill>
              <a:srgbClr val="64B5F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$1.8 Billion x 3% x 10% = </a:t>
              </a:r>
              <a:r>
                <a:rPr b="1" lang="en">
                  <a:solidFill>
                    <a:srgbClr val="F6F5EC"/>
                  </a:solidFill>
                </a:rPr>
                <a:t>~</a:t>
              </a:r>
              <a:r>
                <a:rPr b="1" lang="en">
                  <a:solidFill>
                    <a:srgbClr val="F6F5EC"/>
                  </a:solidFill>
                </a:rPr>
                <a:t>$5.4 Million</a:t>
              </a:r>
              <a:endParaRPr b="1">
                <a:solidFill>
                  <a:srgbClr val="F6F5EC"/>
                </a:solidFill>
              </a:endParaRPr>
            </a:p>
          </p:txBody>
        </p:sp>
        <p:sp>
          <p:nvSpPr>
            <p:cNvPr id="744" name="Google Shape;744;p101"/>
            <p:cNvSpPr/>
            <p:nvPr/>
          </p:nvSpPr>
          <p:spPr>
            <a:xfrm>
              <a:off x="2117081" y="3808959"/>
              <a:ext cx="2235540" cy="129333"/>
            </a:xfrm>
            <a:custGeom>
              <a:rect b="b" l="l" r="r" t="t"/>
              <a:pathLst>
                <a:path extrusionOk="0" h="4556" w="68929">
                  <a:moveTo>
                    <a:pt x="34454" y="0"/>
                  </a:moveTo>
                  <a:cubicBezTo>
                    <a:pt x="15218" y="0"/>
                    <a:pt x="0" y="856"/>
                    <a:pt x="0" y="1890"/>
                  </a:cubicBezTo>
                  <a:cubicBezTo>
                    <a:pt x="0" y="2944"/>
                    <a:pt x="15218" y="4556"/>
                    <a:pt x="34454" y="4556"/>
                  </a:cubicBezTo>
                  <a:cubicBezTo>
                    <a:pt x="53711" y="4556"/>
                    <a:pt x="68928" y="3322"/>
                    <a:pt x="68928" y="2268"/>
                  </a:cubicBezTo>
                  <a:cubicBezTo>
                    <a:pt x="68928" y="1234"/>
                    <a:pt x="53711" y="0"/>
                    <a:pt x="34454" y="0"/>
                  </a:cubicBezTo>
                  <a:close/>
                </a:path>
              </a:pathLst>
            </a:custGeom>
            <a:solidFill>
              <a:srgbClr val="296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5" name="Google Shape;745;p101"/>
          <p:cNvCxnSpPr/>
          <p:nvPr/>
        </p:nvCxnSpPr>
        <p:spPr>
          <a:xfrm rot="10800000">
            <a:off x="5019700" y="2987775"/>
            <a:ext cx="1035300" cy="0"/>
          </a:xfrm>
          <a:prstGeom prst="straightConnector1">
            <a:avLst/>
          </a:prstGeom>
          <a:noFill/>
          <a:ln cap="flat" cmpd="sng" w="19050">
            <a:solidFill>
              <a:schemeClr val="dk2"/>
            </a:solidFill>
            <a:prstDash val="solid"/>
            <a:round/>
            <a:headEnd len="med" w="med" type="none"/>
            <a:tailEnd len="med" w="med" type="oval"/>
          </a:ln>
        </p:spPr>
      </p:cxnSp>
      <p:cxnSp>
        <p:nvCxnSpPr>
          <p:cNvPr id="746" name="Google Shape;746;p101"/>
          <p:cNvCxnSpPr/>
          <p:nvPr/>
        </p:nvCxnSpPr>
        <p:spPr>
          <a:xfrm rot="10800000">
            <a:off x="5019700" y="4321350"/>
            <a:ext cx="1035300" cy="0"/>
          </a:xfrm>
          <a:prstGeom prst="straightConnector1">
            <a:avLst/>
          </a:prstGeom>
          <a:noFill/>
          <a:ln cap="flat" cmpd="sng" w="19050">
            <a:solidFill>
              <a:schemeClr val="dk2"/>
            </a:solidFill>
            <a:prstDash val="solid"/>
            <a:round/>
            <a:headEnd len="med" w="med" type="none"/>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0" name="Shape 750"/>
        <p:cNvGrpSpPr/>
        <p:nvPr/>
      </p:nvGrpSpPr>
      <p:grpSpPr>
        <a:xfrm>
          <a:off x="0" y="0"/>
          <a:ext cx="0" cy="0"/>
          <a:chOff x="0" y="0"/>
          <a:chExt cx="0" cy="0"/>
        </a:xfrm>
      </p:grpSpPr>
      <p:sp>
        <p:nvSpPr>
          <p:cNvPr id="751" name="Google Shape;751;p102"/>
          <p:cNvSpPr txBox="1"/>
          <p:nvPr/>
        </p:nvSpPr>
        <p:spPr>
          <a:xfrm>
            <a:off x="319872" y="165075"/>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rgbClr val="1A36B4"/>
                </a:solidFill>
                <a:latin typeface="Inter Light"/>
                <a:ea typeface="Inter Light"/>
                <a:cs typeface="Inter Light"/>
                <a:sym typeface="Inter Light"/>
              </a:rPr>
              <a:t>‹#›</a:t>
            </a:fld>
            <a:endParaRPr sz="800">
              <a:solidFill>
                <a:srgbClr val="1A36B4"/>
              </a:solidFill>
              <a:latin typeface="Inter Light"/>
              <a:ea typeface="Inter Light"/>
              <a:cs typeface="Inter Light"/>
              <a:sym typeface="Inter Light"/>
            </a:endParaRPr>
          </a:p>
        </p:txBody>
      </p:sp>
      <p:sp>
        <p:nvSpPr>
          <p:cNvPr id="752" name="Google Shape;752;p102"/>
          <p:cNvSpPr txBox="1"/>
          <p:nvPr>
            <p:ph idx="4294967295" type="body"/>
          </p:nvPr>
        </p:nvSpPr>
        <p:spPr>
          <a:xfrm>
            <a:off x="268475" y="1698300"/>
            <a:ext cx="4820700" cy="34995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Char char="●"/>
            </a:pPr>
            <a:r>
              <a:rPr lang="en"/>
              <a:t>Revenue Model &amp; Pricing:</a:t>
            </a:r>
            <a:endParaRPr/>
          </a:p>
          <a:p>
            <a:pPr indent="-317500" lvl="1" marL="822960" rtl="0" algn="l">
              <a:spcBef>
                <a:spcPts val="0"/>
              </a:spcBef>
              <a:spcAft>
                <a:spcPts val="0"/>
              </a:spcAft>
              <a:buSzPts val="1400"/>
              <a:buChar char="○"/>
            </a:pPr>
            <a:r>
              <a:rPr lang="en"/>
              <a:t>Subscription-Based model</a:t>
            </a:r>
            <a:endParaRPr/>
          </a:p>
          <a:p>
            <a:pPr indent="-317500" lvl="2" marL="1371600" rtl="0" algn="l">
              <a:spcBef>
                <a:spcPts val="0"/>
              </a:spcBef>
              <a:spcAft>
                <a:spcPts val="0"/>
              </a:spcAft>
              <a:buSzPts val="1400"/>
              <a:buChar char="■"/>
            </a:pPr>
            <a:r>
              <a:rPr lang="en"/>
              <a:t>Incentivizes users to stay engaged</a:t>
            </a:r>
            <a:endParaRPr/>
          </a:p>
          <a:p>
            <a:pPr indent="-317500" lvl="2" marL="1371600" rtl="0" algn="l">
              <a:spcBef>
                <a:spcPts val="0"/>
              </a:spcBef>
              <a:spcAft>
                <a:spcPts val="0"/>
              </a:spcAft>
              <a:buSzPts val="1400"/>
              <a:buChar char="■"/>
            </a:pPr>
            <a:r>
              <a:rPr lang="en"/>
              <a:t>Proven </a:t>
            </a:r>
            <a:r>
              <a:rPr lang="en"/>
              <a:t>success</a:t>
            </a:r>
            <a:r>
              <a:rPr lang="en"/>
              <a:t> in Fitness &amp; Wellness Market</a:t>
            </a:r>
            <a:endParaRPr/>
          </a:p>
          <a:p>
            <a:pPr indent="-317500" lvl="1" marL="822960" rtl="0" algn="l">
              <a:spcBef>
                <a:spcPts val="0"/>
              </a:spcBef>
              <a:spcAft>
                <a:spcPts val="0"/>
              </a:spcAft>
              <a:buSzPts val="1400"/>
              <a:buChar char="○"/>
            </a:pPr>
            <a:r>
              <a:rPr lang="en"/>
              <a:t>Freemium Model: Free tier with premium features </a:t>
            </a:r>
            <a:endParaRPr/>
          </a:p>
          <a:p>
            <a:pPr indent="-317500" lvl="2" marL="1371600" rtl="0" algn="l">
              <a:spcBef>
                <a:spcPts val="0"/>
              </a:spcBef>
              <a:spcAft>
                <a:spcPts val="0"/>
              </a:spcAft>
              <a:buSzPts val="1400"/>
              <a:buChar char="■"/>
            </a:pPr>
            <a:r>
              <a:rPr lang="en"/>
              <a:t>Low barrier to entry, reducing friction in adoption</a:t>
            </a:r>
            <a:endParaRPr/>
          </a:p>
          <a:p>
            <a:pPr indent="-317500" lvl="1" marL="822960" rtl="0" algn="l">
              <a:spcBef>
                <a:spcPts val="0"/>
              </a:spcBef>
              <a:spcAft>
                <a:spcPts val="0"/>
              </a:spcAft>
              <a:buSzPts val="1400"/>
              <a:buChar char="○"/>
            </a:pPr>
            <a:r>
              <a:rPr lang="en"/>
              <a:t>Projected Pricing</a:t>
            </a:r>
            <a:endParaRPr/>
          </a:p>
          <a:p>
            <a:pPr indent="-317500" lvl="2" marL="1371600" rtl="0" algn="l">
              <a:spcBef>
                <a:spcPts val="0"/>
              </a:spcBef>
              <a:spcAft>
                <a:spcPts val="0"/>
              </a:spcAft>
              <a:buSzPts val="1400"/>
              <a:buChar char="■"/>
            </a:pPr>
            <a:r>
              <a:rPr lang="en"/>
              <a:t>Free tier: Limited features</a:t>
            </a:r>
            <a:endParaRPr/>
          </a:p>
          <a:p>
            <a:pPr indent="-317500" lvl="2" marL="1371600" rtl="0" algn="l">
              <a:spcBef>
                <a:spcPts val="0"/>
              </a:spcBef>
              <a:spcAft>
                <a:spcPts val="0"/>
              </a:spcAft>
              <a:buSzPts val="1400"/>
              <a:buChar char="■"/>
            </a:pPr>
            <a:r>
              <a:rPr lang="en"/>
              <a:t>Premium: </a:t>
            </a:r>
            <a:r>
              <a:rPr b="1" lang="en"/>
              <a:t>$14.99/month or $125/year</a:t>
            </a:r>
            <a:endParaRPr b="1"/>
          </a:p>
          <a:p>
            <a:pPr indent="-317500" lvl="3" marL="1828800" rtl="0" algn="l">
              <a:spcBef>
                <a:spcPts val="0"/>
              </a:spcBef>
              <a:spcAft>
                <a:spcPts val="0"/>
              </a:spcAft>
              <a:buSzPts val="1400"/>
              <a:buChar char="●"/>
            </a:pPr>
            <a:r>
              <a:rPr lang="en"/>
              <a:t>Combine </a:t>
            </a:r>
            <a:r>
              <a:rPr lang="en"/>
              <a:t>multiple</a:t>
            </a:r>
            <a:r>
              <a:rPr lang="en"/>
              <a:t> services into one at lower cost</a:t>
            </a:r>
            <a:endParaRPr/>
          </a:p>
          <a:p>
            <a:pPr indent="0" lvl="0" marL="0" rtl="0" algn="l">
              <a:lnSpc>
                <a:spcPct val="115000"/>
              </a:lnSpc>
              <a:spcBef>
                <a:spcPts val="1200"/>
              </a:spcBef>
              <a:spcAft>
                <a:spcPts val="1200"/>
              </a:spcAft>
              <a:buNone/>
            </a:pPr>
            <a:r>
              <a:t/>
            </a:r>
            <a:endParaRPr/>
          </a:p>
        </p:txBody>
      </p:sp>
      <p:sp>
        <p:nvSpPr>
          <p:cNvPr id="753" name="Google Shape;753;p102"/>
          <p:cNvSpPr txBox="1"/>
          <p:nvPr>
            <p:ph idx="4294967295" type="title"/>
          </p:nvPr>
        </p:nvSpPr>
        <p:spPr>
          <a:xfrm>
            <a:off x="344675" y="398025"/>
            <a:ext cx="3813000" cy="137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latin typeface="Inter"/>
                <a:ea typeface="Inter"/>
                <a:cs typeface="Inter"/>
                <a:sym typeface="Inter"/>
              </a:rPr>
              <a:t>Unit </a:t>
            </a:r>
            <a:r>
              <a:rPr lang="en" sz="3800">
                <a:latin typeface="Inter"/>
                <a:ea typeface="Inter"/>
                <a:cs typeface="Inter"/>
                <a:sym typeface="Inter"/>
              </a:rPr>
              <a:t>Economics</a:t>
            </a:r>
            <a:endParaRPr sz="3800">
              <a:latin typeface="Inter"/>
              <a:ea typeface="Inter"/>
              <a:cs typeface="Inter"/>
              <a:sym typeface="Inter"/>
            </a:endParaRPr>
          </a:p>
        </p:txBody>
      </p:sp>
      <p:sp>
        <p:nvSpPr>
          <p:cNvPr id="754" name="Google Shape;754;p102"/>
          <p:cNvSpPr/>
          <p:nvPr/>
        </p:nvSpPr>
        <p:spPr>
          <a:xfrm>
            <a:off x="5286875" y="165075"/>
            <a:ext cx="3127500" cy="269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5" name="Google Shape;755;p102"/>
          <p:cNvSpPr/>
          <p:nvPr/>
        </p:nvSpPr>
        <p:spPr>
          <a:xfrm>
            <a:off x="6568325" y="3046675"/>
            <a:ext cx="564600" cy="600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756" name="Google Shape;756;p102"/>
          <p:cNvPicPr preferRelativeResize="0"/>
          <p:nvPr/>
        </p:nvPicPr>
        <p:blipFill rotWithShape="1">
          <a:blip r:embed="rId3">
            <a:alphaModFix/>
          </a:blip>
          <a:srcRect b="38859" l="16426" r="16359" t="38363"/>
          <a:stretch/>
        </p:blipFill>
        <p:spPr>
          <a:xfrm>
            <a:off x="6738525" y="1147000"/>
            <a:ext cx="1505425" cy="255075"/>
          </a:xfrm>
          <a:prstGeom prst="rect">
            <a:avLst/>
          </a:prstGeom>
          <a:noFill/>
          <a:ln>
            <a:noFill/>
          </a:ln>
        </p:spPr>
      </p:pic>
      <p:pic>
        <p:nvPicPr>
          <p:cNvPr id="757" name="Google Shape;757;p102"/>
          <p:cNvPicPr preferRelativeResize="0"/>
          <p:nvPr/>
        </p:nvPicPr>
        <p:blipFill>
          <a:blip r:embed="rId4">
            <a:alphaModFix/>
          </a:blip>
          <a:stretch>
            <a:fillRect/>
          </a:stretch>
        </p:blipFill>
        <p:spPr>
          <a:xfrm>
            <a:off x="6151912" y="398025"/>
            <a:ext cx="1397424" cy="733651"/>
          </a:xfrm>
          <a:prstGeom prst="rect">
            <a:avLst/>
          </a:prstGeom>
          <a:noFill/>
          <a:ln>
            <a:noFill/>
          </a:ln>
        </p:spPr>
      </p:pic>
      <p:pic>
        <p:nvPicPr>
          <p:cNvPr id="758" name="Google Shape;758;p102"/>
          <p:cNvPicPr preferRelativeResize="0"/>
          <p:nvPr/>
        </p:nvPicPr>
        <p:blipFill>
          <a:blip r:embed="rId5">
            <a:alphaModFix/>
          </a:blip>
          <a:stretch>
            <a:fillRect/>
          </a:stretch>
        </p:blipFill>
        <p:spPr>
          <a:xfrm>
            <a:off x="5627725" y="1147005"/>
            <a:ext cx="899650" cy="1029325"/>
          </a:xfrm>
          <a:prstGeom prst="rect">
            <a:avLst/>
          </a:prstGeom>
          <a:noFill/>
          <a:ln>
            <a:noFill/>
          </a:ln>
        </p:spPr>
      </p:pic>
      <p:pic>
        <p:nvPicPr>
          <p:cNvPr id="759" name="Google Shape;759;p102"/>
          <p:cNvPicPr preferRelativeResize="0"/>
          <p:nvPr/>
        </p:nvPicPr>
        <p:blipFill>
          <a:blip r:embed="rId6">
            <a:alphaModFix/>
          </a:blip>
          <a:stretch>
            <a:fillRect/>
          </a:stretch>
        </p:blipFill>
        <p:spPr>
          <a:xfrm>
            <a:off x="6853525" y="1619860"/>
            <a:ext cx="899649" cy="898140"/>
          </a:xfrm>
          <a:prstGeom prst="rect">
            <a:avLst/>
          </a:prstGeom>
          <a:noFill/>
          <a:ln>
            <a:noFill/>
          </a:ln>
        </p:spPr>
      </p:pic>
      <p:pic>
        <p:nvPicPr>
          <p:cNvPr id="760" name="Google Shape;760;p102"/>
          <p:cNvPicPr preferRelativeResize="0"/>
          <p:nvPr/>
        </p:nvPicPr>
        <p:blipFill>
          <a:blip r:embed="rId7">
            <a:alphaModFix/>
          </a:blip>
          <a:stretch>
            <a:fillRect/>
          </a:stretch>
        </p:blipFill>
        <p:spPr>
          <a:xfrm>
            <a:off x="5352888" y="3779165"/>
            <a:ext cx="2995475" cy="11260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4" name="Shape 764"/>
        <p:cNvGrpSpPr/>
        <p:nvPr/>
      </p:nvGrpSpPr>
      <p:grpSpPr>
        <a:xfrm>
          <a:off x="0" y="0"/>
          <a:ext cx="0" cy="0"/>
          <a:chOff x="0" y="0"/>
          <a:chExt cx="0" cy="0"/>
        </a:xfrm>
      </p:grpSpPr>
      <p:sp>
        <p:nvSpPr>
          <p:cNvPr id="765" name="Google Shape;765;p103"/>
          <p:cNvSpPr txBox="1"/>
          <p:nvPr/>
        </p:nvSpPr>
        <p:spPr>
          <a:xfrm>
            <a:off x="319872" y="165075"/>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rgbClr val="1A36B4"/>
                </a:solidFill>
                <a:latin typeface="Inter Light"/>
                <a:ea typeface="Inter Light"/>
                <a:cs typeface="Inter Light"/>
                <a:sym typeface="Inter Light"/>
              </a:rPr>
              <a:t>‹#›</a:t>
            </a:fld>
            <a:endParaRPr sz="800">
              <a:solidFill>
                <a:srgbClr val="1A36B4"/>
              </a:solidFill>
              <a:latin typeface="Inter Light"/>
              <a:ea typeface="Inter Light"/>
              <a:cs typeface="Inter Light"/>
              <a:sym typeface="Inter Light"/>
            </a:endParaRPr>
          </a:p>
        </p:txBody>
      </p:sp>
      <p:sp>
        <p:nvSpPr>
          <p:cNvPr id="766" name="Google Shape;766;p103"/>
          <p:cNvSpPr txBox="1"/>
          <p:nvPr>
            <p:ph idx="4294967295" type="title"/>
          </p:nvPr>
        </p:nvSpPr>
        <p:spPr>
          <a:xfrm>
            <a:off x="344675" y="398025"/>
            <a:ext cx="3813000" cy="137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latin typeface="Inter"/>
                <a:ea typeface="Inter"/>
                <a:cs typeface="Inter"/>
                <a:sym typeface="Inter"/>
              </a:rPr>
              <a:t>Unit Economics</a:t>
            </a:r>
            <a:endParaRPr sz="3800">
              <a:latin typeface="Inter"/>
              <a:ea typeface="Inter"/>
              <a:cs typeface="Inter"/>
              <a:sym typeface="Inter"/>
            </a:endParaRPr>
          </a:p>
        </p:txBody>
      </p:sp>
      <p:pic>
        <p:nvPicPr>
          <p:cNvPr id="767" name="Google Shape;767;p103"/>
          <p:cNvPicPr preferRelativeResize="0"/>
          <p:nvPr/>
        </p:nvPicPr>
        <p:blipFill>
          <a:blip r:embed="rId3">
            <a:alphaModFix/>
          </a:blip>
          <a:stretch>
            <a:fillRect/>
          </a:stretch>
        </p:blipFill>
        <p:spPr>
          <a:xfrm>
            <a:off x="486550" y="1768125"/>
            <a:ext cx="4760401" cy="2861300"/>
          </a:xfrm>
          <a:prstGeom prst="rect">
            <a:avLst/>
          </a:prstGeom>
          <a:noFill/>
          <a:ln>
            <a:noFill/>
          </a:ln>
        </p:spPr>
      </p:pic>
      <p:graphicFrame>
        <p:nvGraphicFramePr>
          <p:cNvPr id="768" name="Google Shape;768;p103"/>
          <p:cNvGraphicFramePr/>
          <p:nvPr/>
        </p:nvGraphicFramePr>
        <p:xfrm>
          <a:off x="5450850" y="1790200"/>
          <a:ext cx="3000000" cy="3000000"/>
        </p:xfrm>
        <a:graphic>
          <a:graphicData uri="http://schemas.openxmlformats.org/drawingml/2006/table">
            <a:tbl>
              <a:tblPr>
                <a:noFill/>
                <a:tableStyleId>{20A30C64-8D00-4FFF-82CD-00610DBA1154}</a:tableStyleId>
              </a:tblPr>
              <a:tblGrid>
                <a:gridCol w="1648125"/>
                <a:gridCol w="1881100"/>
              </a:tblGrid>
              <a:tr h="657825">
                <a:tc>
                  <a:txBody>
                    <a:bodyPr/>
                    <a:lstStyle/>
                    <a:p>
                      <a:pPr indent="0" lvl="0" marL="0" rtl="0" algn="l">
                        <a:spcBef>
                          <a:spcPts val="0"/>
                        </a:spcBef>
                        <a:spcAft>
                          <a:spcPts val="1200"/>
                        </a:spcAft>
                        <a:buClr>
                          <a:schemeClr val="dk1"/>
                        </a:buClr>
                        <a:buSzPts val="1100"/>
                        <a:buFont typeface="Arial"/>
                        <a:buNone/>
                      </a:pPr>
                      <a:r>
                        <a:rPr lang="en" sz="1000">
                          <a:solidFill>
                            <a:schemeClr val="dk1"/>
                          </a:solidFill>
                          <a:latin typeface="Inter"/>
                          <a:ea typeface="Inter"/>
                          <a:cs typeface="Inter"/>
                          <a:sym typeface="Inter"/>
                        </a:rPr>
                        <a:t>Customer Acquisition Cost (CAC):</a:t>
                      </a:r>
                      <a:endParaRPr sz="1000">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200"/>
                        </a:spcAft>
                        <a:buClr>
                          <a:schemeClr val="dk1"/>
                        </a:buClr>
                        <a:buSzPts val="1100"/>
                        <a:buFont typeface="Arial"/>
                        <a:buNone/>
                      </a:pPr>
                      <a:r>
                        <a:rPr lang="en" sz="1000">
                          <a:solidFill>
                            <a:schemeClr val="dk1"/>
                          </a:solidFill>
                          <a:latin typeface="Inter"/>
                          <a:ea typeface="Inter"/>
                          <a:cs typeface="Inter"/>
                          <a:sym typeface="Inter"/>
                        </a:rPr>
                        <a:t>$~30 per user after 12 months of launch and after 2 years $15-$20 per user</a:t>
                      </a:r>
                      <a:endParaRPr sz="1000">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87000">
                <a:tc>
                  <a:txBody>
                    <a:bodyPr/>
                    <a:lstStyle/>
                    <a:p>
                      <a:pPr indent="0" lvl="0" marL="0" rtl="0" algn="l">
                        <a:spcBef>
                          <a:spcPts val="0"/>
                        </a:spcBef>
                        <a:spcAft>
                          <a:spcPts val="1200"/>
                        </a:spcAft>
                        <a:buClr>
                          <a:schemeClr val="dk1"/>
                        </a:buClr>
                        <a:buSzPts val="1100"/>
                        <a:buFont typeface="Arial"/>
                        <a:buNone/>
                      </a:pPr>
                      <a:r>
                        <a:rPr lang="en" sz="1000">
                          <a:solidFill>
                            <a:schemeClr val="dk1"/>
                          </a:solidFill>
                          <a:latin typeface="Inter"/>
                          <a:ea typeface="Inter"/>
                          <a:cs typeface="Inter"/>
                          <a:sym typeface="Inter"/>
                        </a:rPr>
                        <a:t>Lifetime Value (LTV): </a:t>
                      </a:r>
                      <a:endParaRPr sz="1000">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200"/>
                        </a:spcAft>
                        <a:buClr>
                          <a:schemeClr val="dk1"/>
                        </a:buClr>
                        <a:buSzPts val="1100"/>
                        <a:buFont typeface="Arial"/>
                        <a:buNone/>
                      </a:pPr>
                      <a:r>
                        <a:rPr lang="en" sz="1000">
                          <a:solidFill>
                            <a:schemeClr val="dk1"/>
                          </a:solidFill>
                          <a:latin typeface="Inter"/>
                          <a:ea typeface="Inter"/>
                          <a:cs typeface="Inter"/>
                          <a:sym typeface="Inter"/>
                        </a:rPr>
                        <a:t>Expected customer retention: 12-24 months → Estimated LTV: $180 - $300</a:t>
                      </a:r>
                      <a:endParaRPr sz="1000">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71125">
                <a:tc>
                  <a:txBody>
                    <a:bodyPr/>
                    <a:lstStyle/>
                    <a:p>
                      <a:pPr indent="0" lvl="0" marL="0" rtl="0" algn="l">
                        <a:spcBef>
                          <a:spcPts val="0"/>
                        </a:spcBef>
                        <a:spcAft>
                          <a:spcPts val="0"/>
                        </a:spcAft>
                        <a:buNone/>
                      </a:pPr>
                      <a:r>
                        <a:rPr lang="en" sz="1000">
                          <a:latin typeface="Inter"/>
                          <a:ea typeface="Inter"/>
                          <a:cs typeface="Inter"/>
                          <a:sym typeface="Inter"/>
                        </a:rPr>
                        <a:t>Cost of Service (COS):</a:t>
                      </a:r>
                      <a:endParaRPr sz="1000">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Inter"/>
                          <a:ea typeface="Inter"/>
                          <a:cs typeface="Inter"/>
                          <a:sym typeface="Inter"/>
                        </a:rPr>
                        <a:t>Cloud Hosting (AWS/Azure), Data &amp; AI Processing Costs, Support &amp; Customer Service, App Store Fees. $3-$7 per user/month</a:t>
                      </a:r>
                      <a:endParaRPr sz="1000">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1200">
                <a:tc>
                  <a:txBody>
                    <a:bodyPr/>
                    <a:lstStyle/>
                    <a:p>
                      <a:pPr indent="0" lvl="0" marL="0" rtl="0" algn="l">
                        <a:spcBef>
                          <a:spcPts val="0"/>
                        </a:spcBef>
                        <a:spcAft>
                          <a:spcPts val="0"/>
                        </a:spcAft>
                        <a:buNone/>
                      </a:pPr>
                      <a:r>
                        <a:rPr lang="en" sz="1000">
                          <a:latin typeface="Inter"/>
                          <a:ea typeface="Inter"/>
                          <a:cs typeface="Inter"/>
                          <a:sym typeface="Inter"/>
                        </a:rPr>
                        <a:t>LTV:CAC Ratio</a:t>
                      </a:r>
                      <a:endParaRPr sz="1000">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Inter"/>
                          <a:ea typeface="Inter"/>
                          <a:cs typeface="Inter"/>
                          <a:sym typeface="Inter"/>
                        </a:rPr>
                        <a:t>3:1 Initially -&gt; 9:1 after 2 years</a:t>
                      </a:r>
                      <a:endParaRPr sz="1000">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